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3" r:id="rId2"/>
    <p:sldMasterId id="2147483712" r:id="rId3"/>
  </p:sldMasterIdLst>
  <p:notesMasterIdLst>
    <p:notesMasterId r:id="rId31"/>
  </p:notesMasterIdLst>
  <p:handoutMasterIdLst>
    <p:handoutMasterId r:id="rId32"/>
  </p:handoutMasterIdLst>
  <p:sldIdLst>
    <p:sldId id="440" r:id="rId4"/>
    <p:sldId id="443" r:id="rId5"/>
    <p:sldId id="415" r:id="rId6"/>
    <p:sldId id="416" r:id="rId7"/>
    <p:sldId id="453" r:id="rId8"/>
    <p:sldId id="442" r:id="rId9"/>
    <p:sldId id="418" r:id="rId10"/>
    <p:sldId id="419" r:id="rId11"/>
    <p:sldId id="432" r:id="rId12"/>
    <p:sldId id="436" r:id="rId13"/>
    <p:sldId id="454" r:id="rId14"/>
    <p:sldId id="437" r:id="rId15"/>
    <p:sldId id="438" r:id="rId16"/>
    <p:sldId id="457" r:id="rId17"/>
    <p:sldId id="441" r:id="rId18"/>
    <p:sldId id="422" r:id="rId19"/>
    <p:sldId id="439" r:id="rId20"/>
    <p:sldId id="447" r:id="rId21"/>
    <p:sldId id="458" r:id="rId22"/>
    <p:sldId id="459" r:id="rId23"/>
    <p:sldId id="456" r:id="rId24"/>
    <p:sldId id="450" r:id="rId25"/>
    <p:sldId id="426" r:id="rId26"/>
    <p:sldId id="427" r:id="rId27"/>
    <p:sldId id="428" r:id="rId28"/>
    <p:sldId id="409" r:id="rId29"/>
    <p:sldId id="431" r:id="rId30"/>
  </p:sldIdLst>
  <p:sldSz cx="12192000" cy="6858000"/>
  <p:notesSz cx="7010400" cy="92964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393A5A-FA35-2AAB-D5B5-5A464014F6D0}" name="Karen Larochelle" initials="KL" userId="S::klaroche@sonalysts.com::c3797cc0-497a-4797-8669-9afae011b0fa" providerId="AD"/>
  <p188:author id="{4B497A66-17B4-648F-4DED-B6944AECF5AD}" name="Patrick Pero" initials="PP" userId="S::ppero@sonalysts.com::d9d11218-b887-4848-8dcb-784ff9120c78" providerId="AD"/>
  <p188:author id="{FD5797B5-BF59-D0D8-2B6B-4AB230488D36}" name="Mroszczyk, Robyn CIV OSD OUSD P-R (USA)" initials="RM" userId="S::robyn.mroszczyk.civ@mail.mil::e7fda28a-51fb-4fa2-96fa-6c8f19c77f7f" providerId="AD"/>
  <p188:author id="{CA6232B6-506B-75A6-FD76-1C055D349B49}" name="Jurgemeyer, Jeff" initials="JJ" userId="S::Jeffrey.Jurgemeyer@usaa.com::e39d87a0-c77f-42be-887e-b558a0749a1c" providerId="AD"/>
  <p188:author id="{ACDD58ED-8F5C-E2DE-4949-152776CFDA1B}" name="Darius, Beth A CIV OSD OUSD P-R (USA)" initials="BD" userId="S::beth.a.darius.civ@mail.mil::b2d06334-44e0-4e36-8b74-92d62247faab" providerId="AD"/>
  <p188:author id="{BB9A22F6-378E-D325-DE6B-46E36438E8A5}" name="Christadore, Laura A CTR OSD OUSD P-R (USA)" initials="LC" userId="S::laura.a.christadore.ctr@mail.mil::5efdb499-15b9-43be-8c17-eeff23ca5b8f" providerId="AD"/>
  <p188:author id="{B5D7CAF9-38DB-4E80-A23D-45E51C29057F}" name="Ramon F. Villa" initials="RV" userId="S::rvilla@sonalysts.com::b7d22364-be35-43b1-aa06-2c0d3961e2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453"/>
    <a:srgbClr val="083554"/>
    <a:srgbClr val="71777E"/>
    <a:srgbClr val="79A240"/>
    <a:srgbClr val="F99F20"/>
    <a:srgbClr val="6E747B"/>
    <a:srgbClr val="FDB813"/>
    <a:srgbClr val="E2E2E2"/>
    <a:srgbClr val="E6E6E6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5032" autoAdjust="0"/>
  </p:normalViewPr>
  <p:slideViewPr>
    <p:cSldViewPr snapToGrid="0">
      <p:cViewPr varScale="1">
        <p:scale>
          <a:sx n="70" d="100"/>
          <a:sy n="70" d="100"/>
        </p:scale>
        <p:origin x="78" y="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5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7A02A-2675-438D-B320-49807214B80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1C95C2-B4FB-4546-A56D-BC3B799F8897}">
      <dgm:prSet phldrT="[Text]"/>
      <dgm:spPr/>
      <dgm:t>
        <a:bodyPr/>
        <a:lstStyle/>
        <a:p>
          <a:endParaRPr lang="en-US" dirty="0"/>
        </a:p>
      </dgm:t>
    </dgm:pt>
    <dgm:pt modelId="{75CF9015-F83E-47BF-8DDC-C37FA1DF5C26}" type="parTrans" cxnId="{63CF4A5B-993F-437B-A533-156B9F4900FC}">
      <dgm:prSet/>
      <dgm:spPr/>
      <dgm:t>
        <a:bodyPr/>
        <a:lstStyle/>
        <a:p>
          <a:endParaRPr lang="en-US"/>
        </a:p>
      </dgm:t>
    </dgm:pt>
    <dgm:pt modelId="{1A529F04-7A1B-4141-BF14-2416CD8BF2D2}" type="sibTrans" cxnId="{63CF4A5B-993F-437B-A533-156B9F4900FC}">
      <dgm:prSet/>
      <dgm:spPr/>
      <dgm:t>
        <a:bodyPr/>
        <a:lstStyle/>
        <a:p>
          <a:endParaRPr lang="en-US"/>
        </a:p>
      </dgm:t>
    </dgm:pt>
    <dgm:pt modelId="{8AA3674A-1062-4495-980E-868A84A15047}">
      <dgm:prSet phldrT="[Text]"/>
      <dgm:spPr/>
      <dgm:t>
        <a:bodyPr/>
        <a:lstStyle/>
        <a:p>
          <a:endParaRPr lang="en-US" dirty="0"/>
        </a:p>
      </dgm:t>
    </dgm:pt>
    <dgm:pt modelId="{B81D9023-228E-40E9-9309-7AE11DD406C7}" type="parTrans" cxnId="{A64940FE-231C-4F1E-98A1-03CCA6F7047C}">
      <dgm:prSet/>
      <dgm:spPr/>
      <dgm:t>
        <a:bodyPr/>
        <a:lstStyle/>
        <a:p>
          <a:endParaRPr lang="en-US"/>
        </a:p>
      </dgm:t>
    </dgm:pt>
    <dgm:pt modelId="{5083249C-33CA-4703-9B10-A1C7CD841FCC}" type="sibTrans" cxnId="{A64940FE-231C-4F1E-98A1-03CCA6F7047C}">
      <dgm:prSet/>
      <dgm:spPr/>
      <dgm:t>
        <a:bodyPr/>
        <a:lstStyle/>
        <a:p>
          <a:endParaRPr lang="en-US"/>
        </a:p>
      </dgm:t>
    </dgm:pt>
    <dgm:pt modelId="{981D3AFF-AB27-4D2C-B8FC-51D4FE2560F0}">
      <dgm:prSet phldrT="[Text]"/>
      <dgm:spPr/>
      <dgm:t>
        <a:bodyPr/>
        <a:lstStyle/>
        <a:p>
          <a:endParaRPr lang="en-US" dirty="0"/>
        </a:p>
      </dgm:t>
    </dgm:pt>
    <dgm:pt modelId="{660938E9-1AFE-4659-9704-6ECDC1AD2477}" type="parTrans" cxnId="{8847E94B-702F-47F8-8A4D-D6BCACCD905E}">
      <dgm:prSet/>
      <dgm:spPr/>
      <dgm:t>
        <a:bodyPr/>
        <a:lstStyle/>
        <a:p>
          <a:endParaRPr lang="en-US"/>
        </a:p>
      </dgm:t>
    </dgm:pt>
    <dgm:pt modelId="{3336288B-E6FE-495F-8809-5EB62CFDA2B1}" type="sibTrans" cxnId="{8847E94B-702F-47F8-8A4D-D6BCACCD905E}">
      <dgm:prSet/>
      <dgm:spPr/>
      <dgm:t>
        <a:bodyPr/>
        <a:lstStyle/>
        <a:p>
          <a:endParaRPr lang="en-US"/>
        </a:p>
      </dgm:t>
    </dgm:pt>
    <dgm:pt modelId="{BBA7A33C-5B34-40F5-9D1C-6837E65B8EF5}">
      <dgm:prSet phldrT="[Text]"/>
      <dgm:spPr/>
      <dgm:t>
        <a:bodyPr/>
        <a:lstStyle/>
        <a:p>
          <a:endParaRPr lang="en-US" dirty="0"/>
        </a:p>
      </dgm:t>
    </dgm:pt>
    <dgm:pt modelId="{D9F41FAE-BBC9-4A19-BE40-E92161854E91}" type="sibTrans" cxnId="{B91FE3C7-7CBA-4305-B385-20A418EAD0D5}">
      <dgm:prSet/>
      <dgm:spPr/>
      <dgm:t>
        <a:bodyPr/>
        <a:lstStyle/>
        <a:p>
          <a:endParaRPr lang="en-US"/>
        </a:p>
      </dgm:t>
    </dgm:pt>
    <dgm:pt modelId="{E2A648EB-41BF-4FDE-A6DE-0418B176AA01}" type="parTrans" cxnId="{B91FE3C7-7CBA-4305-B385-20A418EAD0D5}">
      <dgm:prSet/>
      <dgm:spPr/>
      <dgm:t>
        <a:bodyPr/>
        <a:lstStyle/>
        <a:p>
          <a:endParaRPr lang="en-US"/>
        </a:p>
      </dgm:t>
    </dgm:pt>
    <dgm:pt modelId="{3D789876-1956-414C-9BC9-DDB108275612}" type="pres">
      <dgm:prSet presAssocID="{BD97A02A-2675-438D-B320-49807214B808}" presName="rootnode" presStyleCnt="0">
        <dgm:presLayoutVars>
          <dgm:chMax/>
          <dgm:chPref/>
          <dgm:dir/>
          <dgm:animLvl val="lvl"/>
        </dgm:presLayoutVars>
      </dgm:prSet>
      <dgm:spPr/>
    </dgm:pt>
    <dgm:pt modelId="{F7732AF9-EB7F-48B7-9CA1-574C5C489605}" type="pres">
      <dgm:prSet presAssocID="{CF1C95C2-B4FB-4546-A56D-BC3B799F8897}" presName="composite" presStyleCnt="0"/>
      <dgm:spPr/>
    </dgm:pt>
    <dgm:pt modelId="{980245C0-DF65-4538-A61F-145AE22DA07A}" type="pres">
      <dgm:prSet presAssocID="{CF1C95C2-B4FB-4546-A56D-BC3B799F8897}" presName="LShape" presStyleLbl="alignNode1" presStyleIdx="0" presStyleCnt="7"/>
      <dgm:spPr>
        <a:solidFill>
          <a:srgbClr val="F99F20"/>
        </a:solidFill>
        <a:ln>
          <a:solidFill>
            <a:srgbClr val="F99F2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83EEC47-9C49-4DE3-AB2B-69610DCE9604}" type="pres">
      <dgm:prSet presAssocID="{CF1C95C2-B4FB-4546-A56D-BC3B799F889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9FA5AF5-8F67-4865-9C56-9B9760DF2A2A}" type="pres">
      <dgm:prSet presAssocID="{CF1C95C2-B4FB-4546-A56D-BC3B799F8897}" presName="Triangle" presStyleLbl="alignNode1" presStyleIdx="1" presStyleCnt="7"/>
      <dgm:spPr>
        <a:solidFill>
          <a:srgbClr val="F99F20"/>
        </a:solidFill>
        <a:ln>
          <a:solidFill>
            <a:srgbClr val="F99F2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894E9CD-F358-4483-813E-C7ECBF31F38B}" type="pres">
      <dgm:prSet presAssocID="{1A529F04-7A1B-4141-BF14-2416CD8BF2D2}" presName="sibTrans" presStyleCnt="0"/>
      <dgm:spPr/>
    </dgm:pt>
    <dgm:pt modelId="{3B7EEF5A-22E8-48DA-890D-AA235AD0B2D2}" type="pres">
      <dgm:prSet presAssocID="{1A529F04-7A1B-4141-BF14-2416CD8BF2D2}" presName="space" presStyleCnt="0"/>
      <dgm:spPr/>
    </dgm:pt>
    <dgm:pt modelId="{890A2A80-E0E8-4B31-9B09-6739EBD8FA6F}" type="pres">
      <dgm:prSet presAssocID="{BBA7A33C-5B34-40F5-9D1C-6837E65B8EF5}" presName="composite" presStyleCnt="0"/>
      <dgm:spPr/>
    </dgm:pt>
    <dgm:pt modelId="{D840EA8E-FA3C-4DA8-B7B6-DCDE4042E025}" type="pres">
      <dgm:prSet presAssocID="{BBA7A33C-5B34-40F5-9D1C-6837E65B8EF5}" presName="LShape" presStyleLbl="alignNode1" presStyleIdx="2" presStyleCnt="7"/>
      <dgm:spPr>
        <a:solidFill>
          <a:srgbClr val="79A240"/>
        </a:solidFill>
        <a:ln>
          <a:solidFill>
            <a:srgbClr val="79A24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C26BDD1-D6FC-4033-B797-B8708AC83524}" type="pres">
      <dgm:prSet presAssocID="{BBA7A33C-5B34-40F5-9D1C-6837E65B8EF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44DAFE8-24A0-484C-890B-65670CB04F42}" type="pres">
      <dgm:prSet presAssocID="{BBA7A33C-5B34-40F5-9D1C-6837E65B8EF5}" presName="Triangle" presStyleLbl="alignNode1" presStyleIdx="3" presStyleCnt="7"/>
      <dgm:spPr>
        <a:solidFill>
          <a:srgbClr val="79A240"/>
        </a:solidFill>
        <a:ln>
          <a:solidFill>
            <a:srgbClr val="79A24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C7A6486-8247-4281-B9BE-DF4FBA498E74}" type="pres">
      <dgm:prSet presAssocID="{D9F41FAE-BBC9-4A19-BE40-E92161854E91}" presName="sibTrans" presStyleCnt="0"/>
      <dgm:spPr/>
    </dgm:pt>
    <dgm:pt modelId="{01036874-F298-4C7A-85FD-57E808353204}" type="pres">
      <dgm:prSet presAssocID="{D9F41FAE-BBC9-4A19-BE40-E92161854E91}" presName="space" presStyleCnt="0"/>
      <dgm:spPr/>
    </dgm:pt>
    <dgm:pt modelId="{73E4F142-9172-4010-BAA0-FF7FA4A314CD}" type="pres">
      <dgm:prSet presAssocID="{8AA3674A-1062-4495-980E-868A84A15047}" presName="composite" presStyleCnt="0"/>
      <dgm:spPr/>
    </dgm:pt>
    <dgm:pt modelId="{75D6066B-2162-4C7F-B553-E556E2597049}" type="pres">
      <dgm:prSet presAssocID="{8AA3674A-1062-4495-980E-868A84A15047}" presName="LShape" presStyleLbl="alignNode1" presStyleIdx="4" presStyleCnt="7"/>
      <dgm:spPr>
        <a:solidFill>
          <a:srgbClr val="083554"/>
        </a:solidFill>
        <a:ln>
          <a:solidFill>
            <a:srgbClr val="08355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D7DF1B4-C621-4B71-BD5C-2F701487019C}" type="pres">
      <dgm:prSet presAssocID="{8AA3674A-1062-4495-980E-868A84A1504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98E5FAF-B4ED-47FE-B2B9-3061C57AE413}" type="pres">
      <dgm:prSet presAssocID="{8AA3674A-1062-4495-980E-868A84A15047}" presName="Triangle" presStyleLbl="alignNode1" presStyleIdx="5" presStyleCnt="7"/>
      <dgm:spPr>
        <a:solidFill>
          <a:srgbClr val="083554"/>
        </a:solidFill>
        <a:ln>
          <a:solidFill>
            <a:srgbClr val="08355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B934207-796A-4E4B-B48D-9593BE547A55}" type="pres">
      <dgm:prSet presAssocID="{5083249C-33CA-4703-9B10-A1C7CD841FCC}" presName="sibTrans" presStyleCnt="0"/>
      <dgm:spPr/>
    </dgm:pt>
    <dgm:pt modelId="{EF73E057-0536-4B24-937D-6817FBEA068B}" type="pres">
      <dgm:prSet presAssocID="{5083249C-33CA-4703-9B10-A1C7CD841FCC}" presName="space" presStyleCnt="0"/>
      <dgm:spPr/>
    </dgm:pt>
    <dgm:pt modelId="{1FA95588-C766-4B96-96A8-E5190443F1E6}" type="pres">
      <dgm:prSet presAssocID="{981D3AFF-AB27-4D2C-B8FC-51D4FE2560F0}" presName="composite" presStyleCnt="0"/>
      <dgm:spPr/>
    </dgm:pt>
    <dgm:pt modelId="{4CD31488-61FA-4664-B05B-5036481F38A3}" type="pres">
      <dgm:prSet presAssocID="{981D3AFF-AB27-4D2C-B8FC-51D4FE2560F0}" presName="LShape" presStyleLbl="alignNode1" presStyleIdx="6" presStyleCnt="7"/>
      <dgm:spPr>
        <a:solidFill>
          <a:srgbClr val="6E747B"/>
        </a:solidFill>
        <a:ln>
          <a:solidFill>
            <a:srgbClr val="6E747B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EC8DD3-40D5-4DA9-A8E8-D2239F8C53F3}" type="pres">
      <dgm:prSet presAssocID="{981D3AFF-AB27-4D2C-B8FC-51D4FE2560F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921F52F-CBDB-4F77-B723-D0769D873832}" type="presOf" srcId="{8AA3674A-1062-4495-980E-868A84A15047}" destId="{2D7DF1B4-C621-4B71-BD5C-2F701487019C}" srcOrd="0" destOrd="0" presId="urn:microsoft.com/office/officeart/2009/3/layout/StepUpProcess"/>
    <dgm:cxn modelId="{63CF4A5B-993F-437B-A533-156B9F4900FC}" srcId="{BD97A02A-2675-438D-B320-49807214B808}" destId="{CF1C95C2-B4FB-4546-A56D-BC3B799F8897}" srcOrd="0" destOrd="0" parTransId="{75CF9015-F83E-47BF-8DDC-C37FA1DF5C26}" sibTransId="{1A529F04-7A1B-4141-BF14-2416CD8BF2D2}"/>
    <dgm:cxn modelId="{8847E94B-702F-47F8-8A4D-D6BCACCD905E}" srcId="{BD97A02A-2675-438D-B320-49807214B808}" destId="{981D3AFF-AB27-4D2C-B8FC-51D4FE2560F0}" srcOrd="3" destOrd="0" parTransId="{660938E9-1AFE-4659-9704-6ECDC1AD2477}" sibTransId="{3336288B-E6FE-495F-8809-5EB62CFDA2B1}"/>
    <dgm:cxn modelId="{AB45A392-7FA9-43AF-8EF9-BEFD9AEC37E5}" type="presOf" srcId="{CF1C95C2-B4FB-4546-A56D-BC3B799F8897}" destId="{583EEC47-9C49-4DE3-AB2B-69610DCE9604}" srcOrd="0" destOrd="0" presId="urn:microsoft.com/office/officeart/2009/3/layout/StepUpProcess"/>
    <dgm:cxn modelId="{40F52F93-3607-43CF-8BBC-1D7722A86EB8}" type="presOf" srcId="{BBA7A33C-5B34-40F5-9D1C-6837E65B8EF5}" destId="{CC26BDD1-D6FC-4033-B797-B8708AC83524}" srcOrd="0" destOrd="0" presId="urn:microsoft.com/office/officeart/2009/3/layout/StepUpProcess"/>
    <dgm:cxn modelId="{B91FE3C7-7CBA-4305-B385-20A418EAD0D5}" srcId="{BD97A02A-2675-438D-B320-49807214B808}" destId="{BBA7A33C-5B34-40F5-9D1C-6837E65B8EF5}" srcOrd="1" destOrd="0" parTransId="{E2A648EB-41BF-4FDE-A6DE-0418B176AA01}" sibTransId="{D9F41FAE-BBC9-4A19-BE40-E92161854E91}"/>
    <dgm:cxn modelId="{293ABFD6-F7AB-4879-885D-EA4F646FAB50}" type="presOf" srcId="{981D3AFF-AB27-4D2C-B8FC-51D4FE2560F0}" destId="{E3EC8DD3-40D5-4DA9-A8E8-D2239F8C53F3}" srcOrd="0" destOrd="0" presId="urn:microsoft.com/office/officeart/2009/3/layout/StepUpProcess"/>
    <dgm:cxn modelId="{A8B6C0EC-868D-4DF4-A017-3863BB742FDE}" type="presOf" srcId="{BD97A02A-2675-438D-B320-49807214B808}" destId="{3D789876-1956-414C-9BC9-DDB108275612}" srcOrd="0" destOrd="0" presId="urn:microsoft.com/office/officeart/2009/3/layout/StepUpProcess"/>
    <dgm:cxn modelId="{A64940FE-231C-4F1E-98A1-03CCA6F7047C}" srcId="{BD97A02A-2675-438D-B320-49807214B808}" destId="{8AA3674A-1062-4495-980E-868A84A15047}" srcOrd="2" destOrd="0" parTransId="{B81D9023-228E-40E9-9309-7AE11DD406C7}" sibTransId="{5083249C-33CA-4703-9B10-A1C7CD841FCC}"/>
    <dgm:cxn modelId="{8AFE89D6-677F-4064-9248-D349634D594B}" type="presParOf" srcId="{3D789876-1956-414C-9BC9-DDB108275612}" destId="{F7732AF9-EB7F-48B7-9CA1-574C5C489605}" srcOrd="0" destOrd="0" presId="urn:microsoft.com/office/officeart/2009/3/layout/StepUpProcess"/>
    <dgm:cxn modelId="{4011D903-9293-4E97-A0FE-CC9CB765AFAD}" type="presParOf" srcId="{F7732AF9-EB7F-48B7-9CA1-574C5C489605}" destId="{980245C0-DF65-4538-A61F-145AE22DA07A}" srcOrd="0" destOrd="0" presId="urn:microsoft.com/office/officeart/2009/3/layout/StepUpProcess"/>
    <dgm:cxn modelId="{3D15380F-3F47-481E-A1B9-D98699C43643}" type="presParOf" srcId="{F7732AF9-EB7F-48B7-9CA1-574C5C489605}" destId="{583EEC47-9C49-4DE3-AB2B-69610DCE9604}" srcOrd="1" destOrd="0" presId="urn:microsoft.com/office/officeart/2009/3/layout/StepUpProcess"/>
    <dgm:cxn modelId="{0090EB70-7D86-41D2-B451-01935E98D5EF}" type="presParOf" srcId="{F7732AF9-EB7F-48B7-9CA1-574C5C489605}" destId="{99FA5AF5-8F67-4865-9C56-9B9760DF2A2A}" srcOrd="2" destOrd="0" presId="urn:microsoft.com/office/officeart/2009/3/layout/StepUpProcess"/>
    <dgm:cxn modelId="{2B7EFAFD-6A1E-456B-8C5F-17340DCAC92B}" type="presParOf" srcId="{3D789876-1956-414C-9BC9-DDB108275612}" destId="{1894E9CD-F358-4483-813E-C7ECBF31F38B}" srcOrd="1" destOrd="0" presId="urn:microsoft.com/office/officeart/2009/3/layout/StepUpProcess"/>
    <dgm:cxn modelId="{A7063233-841C-408F-8094-9FB5609FA612}" type="presParOf" srcId="{1894E9CD-F358-4483-813E-C7ECBF31F38B}" destId="{3B7EEF5A-22E8-48DA-890D-AA235AD0B2D2}" srcOrd="0" destOrd="0" presId="urn:microsoft.com/office/officeart/2009/3/layout/StepUpProcess"/>
    <dgm:cxn modelId="{D054409B-2BD9-464B-9A61-CEADB67CCDEA}" type="presParOf" srcId="{3D789876-1956-414C-9BC9-DDB108275612}" destId="{890A2A80-E0E8-4B31-9B09-6739EBD8FA6F}" srcOrd="2" destOrd="0" presId="urn:microsoft.com/office/officeart/2009/3/layout/StepUpProcess"/>
    <dgm:cxn modelId="{A777D469-D853-4F76-B528-30CE0A668410}" type="presParOf" srcId="{890A2A80-E0E8-4B31-9B09-6739EBD8FA6F}" destId="{D840EA8E-FA3C-4DA8-B7B6-DCDE4042E025}" srcOrd="0" destOrd="0" presId="urn:microsoft.com/office/officeart/2009/3/layout/StepUpProcess"/>
    <dgm:cxn modelId="{6080B619-FA94-4E68-8E0B-D69CD5447A0E}" type="presParOf" srcId="{890A2A80-E0E8-4B31-9B09-6739EBD8FA6F}" destId="{CC26BDD1-D6FC-4033-B797-B8708AC83524}" srcOrd="1" destOrd="0" presId="urn:microsoft.com/office/officeart/2009/3/layout/StepUpProcess"/>
    <dgm:cxn modelId="{5C2AFD9D-C56E-4D00-8EB2-1B4A383AC00A}" type="presParOf" srcId="{890A2A80-E0E8-4B31-9B09-6739EBD8FA6F}" destId="{B44DAFE8-24A0-484C-890B-65670CB04F42}" srcOrd="2" destOrd="0" presId="urn:microsoft.com/office/officeart/2009/3/layout/StepUpProcess"/>
    <dgm:cxn modelId="{54580A27-CB71-44B8-A973-8AAC5A87A535}" type="presParOf" srcId="{3D789876-1956-414C-9BC9-DDB108275612}" destId="{BC7A6486-8247-4281-B9BE-DF4FBA498E74}" srcOrd="3" destOrd="0" presId="urn:microsoft.com/office/officeart/2009/3/layout/StepUpProcess"/>
    <dgm:cxn modelId="{D806A20E-989A-4523-A015-5E3777B00750}" type="presParOf" srcId="{BC7A6486-8247-4281-B9BE-DF4FBA498E74}" destId="{01036874-F298-4C7A-85FD-57E808353204}" srcOrd="0" destOrd="0" presId="urn:microsoft.com/office/officeart/2009/3/layout/StepUpProcess"/>
    <dgm:cxn modelId="{78F66B44-FA71-48F9-8449-EA1FC2698A29}" type="presParOf" srcId="{3D789876-1956-414C-9BC9-DDB108275612}" destId="{73E4F142-9172-4010-BAA0-FF7FA4A314CD}" srcOrd="4" destOrd="0" presId="urn:microsoft.com/office/officeart/2009/3/layout/StepUpProcess"/>
    <dgm:cxn modelId="{FD8E8898-6259-4067-BF46-4B0C4BB7F315}" type="presParOf" srcId="{73E4F142-9172-4010-BAA0-FF7FA4A314CD}" destId="{75D6066B-2162-4C7F-B553-E556E2597049}" srcOrd="0" destOrd="0" presId="urn:microsoft.com/office/officeart/2009/3/layout/StepUpProcess"/>
    <dgm:cxn modelId="{109236F6-6A95-445E-8CDA-26BD52D4E2F3}" type="presParOf" srcId="{73E4F142-9172-4010-BAA0-FF7FA4A314CD}" destId="{2D7DF1B4-C621-4B71-BD5C-2F701487019C}" srcOrd="1" destOrd="0" presId="urn:microsoft.com/office/officeart/2009/3/layout/StepUpProcess"/>
    <dgm:cxn modelId="{E4195418-7EA7-4072-9C83-E58D6145DE51}" type="presParOf" srcId="{73E4F142-9172-4010-BAA0-FF7FA4A314CD}" destId="{798E5FAF-B4ED-47FE-B2B9-3061C57AE413}" srcOrd="2" destOrd="0" presId="urn:microsoft.com/office/officeart/2009/3/layout/StepUpProcess"/>
    <dgm:cxn modelId="{D030DA6A-47FF-4D0A-88B2-8743D5342812}" type="presParOf" srcId="{3D789876-1956-414C-9BC9-DDB108275612}" destId="{9B934207-796A-4E4B-B48D-9593BE547A55}" srcOrd="5" destOrd="0" presId="urn:microsoft.com/office/officeart/2009/3/layout/StepUpProcess"/>
    <dgm:cxn modelId="{1DB18367-BDA7-47C6-B6AE-E158F625E5B6}" type="presParOf" srcId="{9B934207-796A-4E4B-B48D-9593BE547A55}" destId="{EF73E057-0536-4B24-937D-6817FBEA068B}" srcOrd="0" destOrd="0" presId="urn:microsoft.com/office/officeart/2009/3/layout/StepUpProcess"/>
    <dgm:cxn modelId="{97A1915C-1B43-4AE2-94AF-B8790B476E15}" type="presParOf" srcId="{3D789876-1956-414C-9BC9-DDB108275612}" destId="{1FA95588-C766-4B96-96A8-E5190443F1E6}" srcOrd="6" destOrd="0" presId="urn:microsoft.com/office/officeart/2009/3/layout/StepUpProcess"/>
    <dgm:cxn modelId="{0FBDF199-8A3E-478F-AC60-46B7D2BA2E1B}" type="presParOf" srcId="{1FA95588-C766-4B96-96A8-E5190443F1E6}" destId="{4CD31488-61FA-4664-B05B-5036481F38A3}" srcOrd="0" destOrd="0" presId="urn:microsoft.com/office/officeart/2009/3/layout/StepUpProcess"/>
    <dgm:cxn modelId="{75DF55E3-761F-4326-81C9-DF7C10090253}" type="presParOf" srcId="{1FA95588-C766-4B96-96A8-E5190443F1E6}" destId="{E3EC8DD3-40D5-4DA9-A8E8-D2239F8C53F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245C0-DF65-4538-A61F-145AE22DA07A}">
      <dsp:nvSpPr>
        <dsp:cNvPr id="0" name=""/>
        <dsp:cNvSpPr/>
      </dsp:nvSpPr>
      <dsp:spPr>
        <a:xfrm rot="5400000">
          <a:off x="484498" y="2308289"/>
          <a:ext cx="1458432" cy="2426798"/>
        </a:xfrm>
        <a:prstGeom prst="corner">
          <a:avLst>
            <a:gd name="adj1" fmla="val 16120"/>
            <a:gd name="adj2" fmla="val 16110"/>
          </a:avLst>
        </a:prstGeom>
        <a:solidFill>
          <a:srgbClr val="F99F20"/>
        </a:solidFill>
        <a:ln w="12700" cap="flat" cmpd="sng" algn="ctr">
          <a:solidFill>
            <a:srgbClr val="F99F2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EEC47-9C49-4DE3-AB2B-69610DCE9604}">
      <dsp:nvSpPr>
        <dsp:cNvPr id="0" name=""/>
        <dsp:cNvSpPr/>
      </dsp:nvSpPr>
      <dsp:spPr>
        <a:xfrm>
          <a:off x="241049" y="3033379"/>
          <a:ext cx="2190927" cy="192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41049" y="3033379"/>
        <a:ext cx="2190927" cy="1920476"/>
      </dsp:txXfrm>
    </dsp:sp>
    <dsp:sp modelId="{99FA5AF5-8F67-4865-9C56-9B9760DF2A2A}">
      <dsp:nvSpPr>
        <dsp:cNvPr id="0" name=""/>
        <dsp:cNvSpPr/>
      </dsp:nvSpPr>
      <dsp:spPr>
        <a:xfrm>
          <a:off x="2018594" y="2129625"/>
          <a:ext cx="413382" cy="413382"/>
        </a:xfrm>
        <a:prstGeom prst="triangle">
          <a:avLst>
            <a:gd name="adj" fmla="val 100000"/>
          </a:avLst>
        </a:prstGeom>
        <a:solidFill>
          <a:srgbClr val="F99F20"/>
        </a:solidFill>
        <a:ln w="12700" cap="flat" cmpd="sng" algn="ctr">
          <a:solidFill>
            <a:srgbClr val="F99F2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0EA8E-FA3C-4DA8-B7B6-DCDE4042E025}">
      <dsp:nvSpPr>
        <dsp:cNvPr id="0" name=""/>
        <dsp:cNvSpPr/>
      </dsp:nvSpPr>
      <dsp:spPr>
        <a:xfrm rot="5400000">
          <a:off x="3166621" y="1644595"/>
          <a:ext cx="1458432" cy="2426798"/>
        </a:xfrm>
        <a:prstGeom prst="corner">
          <a:avLst>
            <a:gd name="adj1" fmla="val 16120"/>
            <a:gd name="adj2" fmla="val 16110"/>
          </a:avLst>
        </a:prstGeom>
        <a:solidFill>
          <a:srgbClr val="79A240"/>
        </a:solidFill>
        <a:ln w="12700" cap="flat" cmpd="sng" algn="ctr">
          <a:solidFill>
            <a:srgbClr val="79A24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6BDD1-D6FC-4033-B797-B8708AC83524}">
      <dsp:nvSpPr>
        <dsp:cNvPr id="0" name=""/>
        <dsp:cNvSpPr/>
      </dsp:nvSpPr>
      <dsp:spPr>
        <a:xfrm>
          <a:off x="2923172" y="2369685"/>
          <a:ext cx="2190927" cy="192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923172" y="2369685"/>
        <a:ext cx="2190927" cy="1920476"/>
      </dsp:txXfrm>
    </dsp:sp>
    <dsp:sp modelId="{B44DAFE8-24A0-484C-890B-65670CB04F42}">
      <dsp:nvSpPr>
        <dsp:cNvPr id="0" name=""/>
        <dsp:cNvSpPr/>
      </dsp:nvSpPr>
      <dsp:spPr>
        <a:xfrm>
          <a:off x="4700717" y="1465931"/>
          <a:ext cx="413382" cy="413382"/>
        </a:xfrm>
        <a:prstGeom prst="triangle">
          <a:avLst>
            <a:gd name="adj" fmla="val 100000"/>
          </a:avLst>
        </a:prstGeom>
        <a:solidFill>
          <a:srgbClr val="79A240"/>
        </a:solidFill>
        <a:ln w="12700" cap="flat" cmpd="sng" algn="ctr">
          <a:solidFill>
            <a:srgbClr val="79A24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6066B-2162-4C7F-B553-E556E2597049}">
      <dsp:nvSpPr>
        <dsp:cNvPr id="0" name=""/>
        <dsp:cNvSpPr/>
      </dsp:nvSpPr>
      <dsp:spPr>
        <a:xfrm rot="5400000">
          <a:off x="5848744" y="980901"/>
          <a:ext cx="1458432" cy="2426798"/>
        </a:xfrm>
        <a:prstGeom prst="corner">
          <a:avLst>
            <a:gd name="adj1" fmla="val 16120"/>
            <a:gd name="adj2" fmla="val 16110"/>
          </a:avLst>
        </a:prstGeom>
        <a:solidFill>
          <a:srgbClr val="083554"/>
        </a:solidFill>
        <a:ln w="12700" cap="flat" cmpd="sng" algn="ctr">
          <a:solidFill>
            <a:srgbClr val="08355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DF1B4-C621-4B71-BD5C-2F701487019C}">
      <dsp:nvSpPr>
        <dsp:cNvPr id="0" name=""/>
        <dsp:cNvSpPr/>
      </dsp:nvSpPr>
      <dsp:spPr>
        <a:xfrm>
          <a:off x="5605295" y="1705991"/>
          <a:ext cx="2190927" cy="192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605295" y="1705991"/>
        <a:ext cx="2190927" cy="1920476"/>
      </dsp:txXfrm>
    </dsp:sp>
    <dsp:sp modelId="{798E5FAF-B4ED-47FE-B2B9-3061C57AE413}">
      <dsp:nvSpPr>
        <dsp:cNvPr id="0" name=""/>
        <dsp:cNvSpPr/>
      </dsp:nvSpPr>
      <dsp:spPr>
        <a:xfrm>
          <a:off x="7382840" y="802237"/>
          <a:ext cx="413382" cy="413382"/>
        </a:xfrm>
        <a:prstGeom prst="triangle">
          <a:avLst>
            <a:gd name="adj" fmla="val 100000"/>
          </a:avLst>
        </a:prstGeom>
        <a:solidFill>
          <a:srgbClr val="083554"/>
        </a:solidFill>
        <a:ln w="12700" cap="flat" cmpd="sng" algn="ctr">
          <a:solidFill>
            <a:srgbClr val="08355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31488-61FA-4664-B05B-5036481F38A3}">
      <dsp:nvSpPr>
        <dsp:cNvPr id="0" name=""/>
        <dsp:cNvSpPr/>
      </dsp:nvSpPr>
      <dsp:spPr>
        <a:xfrm rot="5400000">
          <a:off x="8530867" y="317207"/>
          <a:ext cx="1458432" cy="2426798"/>
        </a:xfrm>
        <a:prstGeom prst="corner">
          <a:avLst>
            <a:gd name="adj1" fmla="val 16120"/>
            <a:gd name="adj2" fmla="val 16110"/>
          </a:avLst>
        </a:prstGeom>
        <a:solidFill>
          <a:srgbClr val="6E747B"/>
        </a:solidFill>
        <a:ln w="12700" cap="flat" cmpd="sng" algn="ctr">
          <a:solidFill>
            <a:srgbClr val="6E747B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C8DD3-40D5-4DA9-A8E8-D2239F8C53F3}">
      <dsp:nvSpPr>
        <dsp:cNvPr id="0" name=""/>
        <dsp:cNvSpPr/>
      </dsp:nvSpPr>
      <dsp:spPr>
        <a:xfrm>
          <a:off x="8287418" y="1042297"/>
          <a:ext cx="2190927" cy="192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8287418" y="1042297"/>
        <a:ext cx="2190927" cy="1920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19083D-559C-5BB4-963D-7EF886501E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5FC77-E150-4C89-53E3-2AB9EC9C7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462FE-73F3-4510-A3EC-B26E62E3AA83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5D766-2517-3563-A257-5D8F114691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1A586-43B4-2BE5-0837-CEF3B90AE5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428DD-DD6A-46F7-BD64-612391F7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C5E4F7-CC7B-40CF-86B9-A76C8F1D786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D98294-8D87-498A-86C9-A4BB80D6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98294-8D87-498A-86C9-A4BB80D68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83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8294-8D87-498A-86C9-A4BB80D68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0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8294-8D87-498A-86C9-A4BB80D681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8294-8D87-498A-86C9-A4BB80D681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6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98294-8D87-498A-86C9-A4BB80D68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91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10500" y="3149601"/>
            <a:ext cx="3784092" cy="1522983"/>
          </a:xfrm>
        </p:spPr>
        <p:txBody>
          <a:bodyPr anchor="ctr">
            <a:normAutofit/>
          </a:bodyPr>
          <a:lstStyle>
            <a:lvl1pPr algn="ctr">
              <a:defRPr sz="36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698" y="6356349"/>
            <a:ext cx="2743200" cy="365125"/>
          </a:xfrm>
        </p:spPr>
        <p:txBody>
          <a:bodyPr/>
          <a:lstStyle/>
          <a:p>
            <a:fld id="{EC05D699-E810-47A0-868D-A0F283547A51}" type="datetime1">
              <a:rPr lang="en-US" smtClean="0"/>
              <a:t>1/29/2026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67530A9-E1E9-D755-8910-7D706B9569F3}"/>
              </a:ext>
            </a:extLst>
          </p:cNvPr>
          <p:cNvSpPr/>
          <p:nvPr userDrawn="1"/>
        </p:nvSpPr>
        <p:spPr>
          <a:xfrm rot="10800000">
            <a:off x="0" y="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F7F67C7-9522-5714-8285-BBBBA88386EC}"/>
              </a:ext>
            </a:extLst>
          </p:cNvPr>
          <p:cNvSpPr/>
          <p:nvPr userDrawn="1"/>
        </p:nvSpPr>
        <p:spPr>
          <a:xfrm rot="5400000">
            <a:off x="-1" y="370840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B081C03-846D-F3B0-FAB4-2149A735F2C3}"/>
              </a:ext>
            </a:extLst>
          </p:cNvPr>
          <p:cNvSpPr/>
          <p:nvPr userDrawn="1"/>
        </p:nvSpPr>
        <p:spPr>
          <a:xfrm>
            <a:off x="57150" y="123825"/>
            <a:ext cx="6572250" cy="6572249"/>
          </a:xfrm>
          <a:prstGeom prst="diamond">
            <a:avLst/>
          </a:prstGeom>
          <a:blipFill>
            <a:blip r:embed="rId2"/>
            <a:stretch>
              <a:fillRect l="-13741" t="-18140" r="-22545" b="-18720"/>
            </a:stretch>
          </a:blip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CFC4A7C-3F64-3CFB-E826-6615F9D1FE9B}"/>
              </a:ext>
            </a:extLst>
          </p:cNvPr>
          <p:cNvSpPr/>
          <p:nvPr userDrawn="1"/>
        </p:nvSpPr>
        <p:spPr>
          <a:xfrm rot="2700269">
            <a:off x="4520474" y="-2306108"/>
            <a:ext cx="4591302" cy="4603691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703C68-B26C-B0F2-E95F-369D829D94E4}"/>
              </a:ext>
            </a:extLst>
          </p:cNvPr>
          <p:cNvCxnSpPr>
            <a:cxnSpLocks/>
          </p:cNvCxnSpPr>
          <p:nvPr userDrawn="1"/>
        </p:nvCxnSpPr>
        <p:spPr>
          <a:xfrm flipH="1">
            <a:off x="-25400" y="-25400"/>
            <a:ext cx="3197225" cy="319722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053456-8434-FCDD-B8AF-904E7C6C5FE1}"/>
              </a:ext>
            </a:extLst>
          </p:cNvPr>
          <p:cNvCxnSpPr>
            <a:cxnSpLocks/>
          </p:cNvCxnSpPr>
          <p:nvPr userDrawn="1"/>
        </p:nvCxnSpPr>
        <p:spPr>
          <a:xfrm>
            <a:off x="3533775" y="-25400"/>
            <a:ext cx="3277715" cy="3272058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CF2264-D951-FAAD-E2A7-8A535E18F628}"/>
              </a:ext>
            </a:extLst>
          </p:cNvPr>
          <p:cNvCxnSpPr>
            <a:cxnSpLocks/>
          </p:cNvCxnSpPr>
          <p:nvPr userDrawn="1"/>
        </p:nvCxnSpPr>
        <p:spPr>
          <a:xfrm flipH="1">
            <a:off x="6780535" y="-23019"/>
            <a:ext cx="3286512" cy="327205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DAC676-674E-A57C-1B45-2A38B44C26B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25400" y="3686176"/>
            <a:ext cx="3197225" cy="3197224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7BCA3F-CCD3-6EB6-E83F-559CC0DCB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325" y="7750966"/>
            <a:ext cx="3089275" cy="64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44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85FD-1A47-4699-A477-615B6CE0B48B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A2C3-9804-4DAA-84A3-9AF734EAFE8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9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E3A6-6E5E-4D2F-89F2-CEFF8EBE2922}" type="datetime1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F42E-E53C-4651-9894-F57C68E54740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6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B4E-FB70-4092-9EA3-6C7F29B5EA17}" type="datetime1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10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BDA7-D518-4D0C-998C-22FA32FD851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4B4D-32B4-48A5-8B06-9E0D505FADF7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3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9EC3-589F-472B-87BD-3E79F3E3EE4C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3C9-674E-46F1-8387-17C6B329F6F5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34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3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10500" y="3149601"/>
            <a:ext cx="3784092" cy="1522983"/>
          </a:xfrm>
        </p:spPr>
        <p:txBody>
          <a:bodyPr anchor="ctr">
            <a:normAutofit/>
          </a:bodyPr>
          <a:lstStyle>
            <a:lvl1pPr algn="ctr">
              <a:defRPr sz="36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698" y="6356349"/>
            <a:ext cx="2743200" cy="365125"/>
          </a:xfrm>
        </p:spPr>
        <p:txBody>
          <a:bodyPr/>
          <a:lstStyle/>
          <a:p>
            <a:fld id="{EC05D699-E810-47A0-868D-A0F283547A51}" type="datetime1">
              <a:rPr lang="en-US" smtClean="0"/>
              <a:t>1/29/2026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67530A9-E1E9-D755-8910-7D706B9569F3}"/>
              </a:ext>
            </a:extLst>
          </p:cNvPr>
          <p:cNvSpPr/>
          <p:nvPr userDrawn="1"/>
        </p:nvSpPr>
        <p:spPr>
          <a:xfrm rot="10800000">
            <a:off x="0" y="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F7F67C7-9522-5714-8285-BBBBA88386EC}"/>
              </a:ext>
            </a:extLst>
          </p:cNvPr>
          <p:cNvSpPr/>
          <p:nvPr userDrawn="1"/>
        </p:nvSpPr>
        <p:spPr>
          <a:xfrm rot="5400000">
            <a:off x="-1" y="370840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B081C03-846D-F3B0-FAB4-2149A735F2C3}"/>
              </a:ext>
            </a:extLst>
          </p:cNvPr>
          <p:cNvSpPr/>
          <p:nvPr userDrawn="1"/>
        </p:nvSpPr>
        <p:spPr>
          <a:xfrm>
            <a:off x="57150" y="123825"/>
            <a:ext cx="6572250" cy="6572249"/>
          </a:xfrm>
          <a:prstGeom prst="diamond">
            <a:avLst/>
          </a:prstGeom>
          <a:solidFill>
            <a:srgbClr val="F2F2F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CFC4A7C-3F64-3CFB-E826-6615F9D1FE9B}"/>
              </a:ext>
            </a:extLst>
          </p:cNvPr>
          <p:cNvSpPr/>
          <p:nvPr userDrawn="1"/>
        </p:nvSpPr>
        <p:spPr>
          <a:xfrm rot="2700269">
            <a:off x="4520474" y="-2306108"/>
            <a:ext cx="4591302" cy="4603691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703C68-B26C-B0F2-E95F-369D829D94E4}"/>
              </a:ext>
            </a:extLst>
          </p:cNvPr>
          <p:cNvCxnSpPr>
            <a:cxnSpLocks/>
          </p:cNvCxnSpPr>
          <p:nvPr userDrawn="1"/>
        </p:nvCxnSpPr>
        <p:spPr>
          <a:xfrm flipH="1">
            <a:off x="-25400" y="-25400"/>
            <a:ext cx="3197225" cy="319722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053456-8434-FCDD-B8AF-904E7C6C5FE1}"/>
              </a:ext>
            </a:extLst>
          </p:cNvPr>
          <p:cNvCxnSpPr>
            <a:cxnSpLocks/>
          </p:cNvCxnSpPr>
          <p:nvPr userDrawn="1"/>
        </p:nvCxnSpPr>
        <p:spPr>
          <a:xfrm>
            <a:off x="3533775" y="-25400"/>
            <a:ext cx="3277715" cy="3272058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CF2264-D951-FAAD-E2A7-8A535E18F628}"/>
              </a:ext>
            </a:extLst>
          </p:cNvPr>
          <p:cNvCxnSpPr>
            <a:cxnSpLocks/>
          </p:cNvCxnSpPr>
          <p:nvPr userDrawn="1"/>
        </p:nvCxnSpPr>
        <p:spPr>
          <a:xfrm flipH="1">
            <a:off x="6780535" y="-23019"/>
            <a:ext cx="3286512" cy="327205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DAC676-674E-A57C-1B45-2A38B44C26B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25400" y="3686176"/>
            <a:ext cx="3197225" cy="3197224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7BCA3F-CCD3-6EB6-E83F-559CC0DCB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325" y="7750966"/>
            <a:ext cx="3089275" cy="64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22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23025"/>
            <a:ext cx="2743200" cy="437668"/>
          </a:xfrm>
        </p:spPr>
        <p:txBody>
          <a:bodyPr/>
          <a:lstStyle>
            <a:lvl1pPr>
              <a:defRPr sz="1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51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D3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23025"/>
            <a:ext cx="2743200" cy="437668"/>
          </a:xfrm>
        </p:spPr>
        <p:txBody>
          <a:bodyPr/>
          <a:lstStyle>
            <a:lvl1pPr>
              <a:defRPr sz="1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30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Right">
    <p:bg>
      <p:bgPr>
        <a:solidFill>
          <a:srgbClr val="D3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99" y="100584"/>
            <a:ext cx="6261571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23025"/>
            <a:ext cx="2743200" cy="437668"/>
          </a:xfrm>
        </p:spPr>
        <p:txBody>
          <a:bodyPr/>
          <a:lstStyle>
            <a:lvl1pPr>
              <a:defRPr sz="1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D97B0A-54E1-6364-4485-0DB6C45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7EEF1-BF0B-F9BF-D871-22BEB1DB7A45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54E33B-9DF9-2E13-776E-5E42BFA20055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5AA00B08-68C6-1842-9CA6-05B1DD4271D7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CF4486-64E0-AB1D-A9CF-3CB76E441862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6D709224-15B8-F563-842C-DA43EF175E5C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9F635AC6-75F9-F474-BC51-5BCA25E94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424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D2B78F2-9D63-C02D-2DB1-ED401B431124}"/>
              </a:ext>
            </a:extLst>
          </p:cNvPr>
          <p:cNvSpPr/>
          <p:nvPr userDrawn="1"/>
        </p:nvSpPr>
        <p:spPr>
          <a:xfrm>
            <a:off x="-1" y="0"/>
            <a:ext cx="12192000" cy="219919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BE080-E88B-738C-8A3D-CD02C8CD9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878" b="-1"/>
          <a:stretch/>
        </p:blipFill>
        <p:spPr>
          <a:xfrm>
            <a:off x="-1" y="6142304"/>
            <a:ext cx="12183325" cy="733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54D0A098-760E-7806-3FAC-54F28486D4B0}"/>
              </a:ext>
            </a:extLst>
          </p:cNvPr>
          <p:cNvSpPr/>
          <p:nvPr userDrawn="1"/>
        </p:nvSpPr>
        <p:spPr>
          <a:xfrm>
            <a:off x="-2716" y="-2540"/>
            <a:ext cx="1391988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1064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4 w 1039211"/>
              <a:gd name="connsiteY4" fmla="*/ 0 h 1044847"/>
              <a:gd name="connsiteX0" fmla="*/ 4881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4881 w 1039211"/>
              <a:gd name="connsiteY4" fmla="*/ 2540 h 1044847"/>
              <a:gd name="connsiteX0" fmla="*/ 2973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2973 w 1039211"/>
              <a:gd name="connsiteY4" fmla="*/ 0 h 1044847"/>
              <a:gd name="connsiteX0" fmla="*/ 16 w 1043887"/>
              <a:gd name="connsiteY0" fmla="*/ 0 h 1044847"/>
              <a:gd name="connsiteX1" fmla="*/ 1043887 w 1043887"/>
              <a:gd name="connsiteY1" fmla="*/ 0 h 1044847"/>
              <a:gd name="connsiteX2" fmla="*/ 789244 w 1043887"/>
              <a:gd name="connsiteY2" fmla="*/ 1044847 h 1044847"/>
              <a:gd name="connsiteX3" fmla="*/ 4676 w 1043887"/>
              <a:gd name="connsiteY3" fmla="*/ 1044847 h 1044847"/>
              <a:gd name="connsiteX4" fmla="*/ 16 w 1043887"/>
              <a:gd name="connsiteY4" fmla="*/ 0 h 1044847"/>
              <a:gd name="connsiteX0" fmla="*/ 1065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5 w 1039211"/>
              <a:gd name="connsiteY4" fmla="*/ 2540 h 1044847"/>
              <a:gd name="connsiteX0" fmla="*/ 10607 w 1039211"/>
              <a:gd name="connsiteY0" fmla="*/ 0 h 1047387"/>
              <a:gd name="connsiteX1" fmla="*/ 1039211 w 1039211"/>
              <a:gd name="connsiteY1" fmla="*/ 2540 h 1047387"/>
              <a:gd name="connsiteX2" fmla="*/ 784568 w 1039211"/>
              <a:gd name="connsiteY2" fmla="*/ 1047387 h 1047387"/>
              <a:gd name="connsiteX3" fmla="*/ 0 w 1039211"/>
              <a:gd name="connsiteY3" fmla="*/ 1047387 h 1047387"/>
              <a:gd name="connsiteX4" fmla="*/ 10607 w 1039211"/>
              <a:gd name="connsiteY4" fmla="*/ 0 h 1047387"/>
              <a:gd name="connsiteX0" fmla="*/ 25 w 1041987"/>
              <a:gd name="connsiteY0" fmla="*/ 0 h 1047387"/>
              <a:gd name="connsiteX1" fmla="*/ 1041987 w 1041987"/>
              <a:gd name="connsiteY1" fmla="*/ 2540 h 1047387"/>
              <a:gd name="connsiteX2" fmla="*/ 787344 w 1041987"/>
              <a:gd name="connsiteY2" fmla="*/ 1047387 h 1047387"/>
              <a:gd name="connsiteX3" fmla="*/ 2776 w 1041987"/>
              <a:gd name="connsiteY3" fmla="*/ 1047387 h 1047387"/>
              <a:gd name="connsiteX4" fmla="*/ 25 w 1041987"/>
              <a:gd name="connsiteY4" fmla="*/ 0 h 1047387"/>
              <a:gd name="connsiteX0" fmla="*/ 10 w 1047697"/>
              <a:gd name="connsiteY0" fmla="*/ 0 h 1044847"/>
              <a:gd name="connsiteX1" fmla="*/ 1047697 w 1047697"/>
              <a:gd name="connsiteY1" fmla="*/ 0 h 1044847"/>
              <a:gd name="connsiteX2" fmla="*/ 793054 w 1047697"/>
              <a:gd name="connsiteY2" fmla="*/ 1044847 h 1044847"/>
              <a:gd name="connsiteX3" fmla="*/ 8486 w 1047697"/>
              <a:gd name="connsiteY3" fmla="*/ 1044847 h 1044847"/>
              <a:gd name="connsiteX4" fmla="*/ 10 w 1047697"/>
              <a:gd name="connsiteY4" fmla="*/ 0 h 1044847"/>
              <a:gd name="connsiteX0" fmla="*/ 13 w 1045792"/>
              <a:gd name="connsiteY0" fmla="*/ 0 h 1044847"/>
              <a:gd name="connsiteX1" fmla="*/ 1045792 w 1045792"/>
              <a:gd name="connsiteY1" fmla="*/ 0 h 1044847"/>
              <a:gd name="connsiteX2" fmla="*/ 791149 w 1045792"/>
              <a:gd name="connsiteY2" fmla="*/ 1044847 h 1044847"/>
              <a:gd name="connsiteX3" fmla="*/ 6581 w 1045792"/>
              <a:gd name="connsiteY3" fmla="*/ 1044847 h 1044847"/>
              <a:gd name="connsiteX4" fmla="*/ 13 w 1045792"/>
              <a:gd name="connsiteY4" fmla="*/ 0 h 1044847"/>
              <a:gd name="connsiteX0" fmla="*/ 25 w 1045804"/>
              <a:gd name="connsiteY0" fmla="*/ 0 h 1044847"/>
              <a:gd name="connsiteX1" fmla="*/ 1045804 w 1045804"/>
              <a:gd name="connsiteY1" fmla="*/ 0 h 1044847"/>
              <a:gd name="connsiteX2" fmla="*/ 791161 w 1045804"/>
              <a:gd name="connsiteY2" fmla="*/ 1044847 h 1044847"/>
              <a:gd name="connsiteX3" fmla="*/ 2776 w 1045804"/>
              <a:gd name="connsiteY3" fmla="*/ 1044847 h 1044847"/>
              <a:gd name="connsiteX4" fmla="*/ 25 w 1045804"/>
              <a:gd name="connsiteY4" fmla="*/ 0 h 1044847"/>
              <a:gd name="connsiteX0" fmla="*/ 53 w 1045832"/>
              <a:gd name="connsiteY0" fmla="*/ 0 h 1047387"/>
              <a:gd name="connsiteX1" fmla="*/ 1045832 w 1045832"/>
              <a:gd name="connsiteY1" fmla="*/ 0 h 1047387"/>
              <a:gd name="connsiteX2" fmla="*/ 791189 w 1045832"/>
              <a:gd name="connsiteY2" fmla="*/ 1044847 h 1047387"/>
              <a:gd name="connsiteX3" fmla="*/ 896 w 1045832"/>
              <a:gd name="connsiteY3" fmla="*/ 1047387 h 1047387"/>
              <a:gd name="connsiteX4" fmla="*/ 53 w 1045832"/>
              <a:gd name="connsiteY4" fmla="*/ 0 h 1047387"/>
              <a:gd name="connsiteX0" fmla="*/ 53 w 1045832"/>
              <a:gd name="connsiteY0" fmla="*/ 0 h 1044847"/>
              <a:gd name="connsiteX1" fmla="*/ 1045832 w 1045832"/>
              <a:gd name="connsiteY1" fmla="*/ 0 h 1044847"/>
              <a:gd name="connsiteX2" fmla="*/ 791189 w 1045832"/>
              <a:gd name="connsiteY2" fmla="*/ 1044847 h 1044847"/>
              <a:gd name="connsiteX3" fmla="*/ 896 w 1045832"/>
              <a:gd name="connsiteY3" fmla="*/ 1042307 h 1044847"/>
              <a:gd name="connsiteX4" fmla="*/ 53 w 1045832"/>
              <a:gd name="connsiteY4" fmla="*/ 0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832" h="1044847">
                <a:moveTo>
                  <a:pt x="53" y="0"/>
                </a:moveTo>
                <a:lnTo>
                  <a:pt x="1045832" y="0"/>
                </a:lnTo>
                <a:lnTo>
                  <a:pt x="791189" y="1044847"/>
                </a:lnTo>
                <a:lnTo>
                  <a:pt x="896" y="1042307"/>
                </a:lnTo>
                <a:cubicBezTo>
                  <a:pt x="1251" y="694025"/>
                  <a:pt x="-302" y="348282"/>
                  <a:pt x="53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800CCF-E167-16A9-3209-61F18A7AFF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1678227"/>
            <a:ext cx="9912096" cy="3451995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D1ACF-BEBC-462E-76A6-56B0C9B6E596}"/>
              </a:ext>
            </a:extLst>
          </p:cNvPr>
          <p:cNvSpPr/>
          <p:nvPr userDrawn="1"/>
        </p:nvSpPr>
        <p:spPr>
          <a:xfrm>
            <a:off x="-5257" y="942213"/>
            <a:ext cx="1049197" cy="100094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F90F01D8-9953-4CBB-872D-8DB979241085}"/>
              </a:ext>
            </a:extLst>
          </p:cNvPr>
          <p:cNvSpPr/>
          <p:nvPr userDrawn="1"/>
        </p:nvSpPr>
        <p:spPr>
          <a:xfrm>
            <a:off x="932977" y="-2540"/>
            <a:ext cx="458836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568759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568759 w 1039211"/>
              <a:gd name="connsiteY4" fmla="*/ 0 h 1044847"/>
              <a:gd name="connsiteX0" fmla="*/ 128177 w 598629"/>
              <a:gd name="connsiteY0" fmla="*/ 0 h 1054786"/>
              <a:gd name="connsiteX1" fmla="*/ 598629 w 598629"/>
              <a:gd name="connsiteY1" fmla="*/ 0 h 1054786"/>
              <a:gd name="connsiteX2" fmla="*/ 343986 w 598629"/>
              <a:gd name="connsiteY2" fmla="*/ 1044847 h 1054786"/>
              <a:gd name="connsiteX3" fmla="*/ 0 w 598629"/>
              <a:gd name="connsiteY3" fmla="*/ 1054786 h 1054786"/>
              <a:gd name="connsiteX4" fmla="*/ 128177 w 598629"/>
              <a:gd name="connsiteY4" fmla="*/ 0 h 1054786"/>
              <a:gd name="connsiteX0" fmla="*/ 344735 w 598629"/>
              <a:gd name="connsiteY0" fmla="*/ 0 h 1064725"/>
              <a:gd name="connsiteX1" fmla="*/ 598629 w 598629"/>
              <a:gd name="connsiteY1" fmla="*/ 9939 h 1064725"/>
              <a:gd name="connsiteX2" fmla="*/ 343986 w 598629"/>
              <a:gd name="connsiteY2" fmla="*/ 1054786 h 1064725"/>
              <a:gd name="connsiteX3" fmla="*/ 0 w 598629"/>
              <a:gd name="connsiteY3" fmla="*/ 1064725 h 1064725"/>
              <a:gd name="connsiteX4" fmla="*/ 344735 w 598629"/>
              <a:gd name="connsiteY4" fmla="*/ 0 h 1064725"/>
              <a:gd name="connsiteX0" fmla="*/ 202852 w 456746"/>
              <a:gd name="connsiteY0" fmla="*/ 0 h 1054786"/>
              <a:gd name="connsiteX1" fmla="*/ 456746 w 456746"/>
              <a:gd name="connsiteY1" fmla="*/ 9939 h 1054786"/>
              <a:gd name="connsiteX2" fmla="*/ 202103 w 456746"/>
              <a:gd name="connsiteY2" fmla="*/ 1054786 h 1054786"/>
              <a:gd name="connsiteX3" fmla="*/ 0 w 456746"/>
              <a:gd name="connsiteY3" fmla="*/ 1054786 h 1054786"/>
              <a:gd name="connsiteX4" fmla="*/ 202852 w 456746"/>
              <a:gd name="connsiteY4" fmla="*/ 0 h 1054786"/>
              <a:gd name="connsiteX0" fmla="*/ 314864 w 456746"/>
              <a:gd name="connsiteY0" fmla="*/ 19878 h 1044847"/>
              <a:gd name="connsiteX1" fmla="*/ 456746 w 456746"/>
              <a:gd name="connsiteY1" fmla="*/ 0 h 1044847"/>
              <a:gd name="connsiteX2" fmla="*/ 202103 w 456746"/>
              <a:gd name="connsiteY2" fmla="*/ 1044847 h 1044847"/>
              <a:gd name="connsiteX3" fmla="*/ 0 w 456746"/>
              <a:gd name="connsiteY3" fmla="*/ 1044847 h 1044847"/>
              <a:gd name="connsiteX4" fmla="*/ 314864 w 456746"/>
              <a:gd name="connsiteY4" fmla="*/ 19878 h 1044847"/>
              <a:gd name="connsiteX0" fmla="*/ 202852 w 344734"/>
              <a:gd name="connsiteY0" fmla="*/ 19878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02852 w 344734"/>
              <a:gd name="connsiteY4" fmla="*/ 19878 h 1044847"/>
              <a:gd name="connsiteX0" fmla="*/ 195385 w 344734"/>
              <a:gd name="connsiteY0" fmla="*/ 9939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5385 w 344734"/>
              <a:gd name="connsiteY4" fmla="*/ 9939 h 1044847"/>
              <a:gd name="connsiteX0" fmla="*/ 193954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3954 w 344734"/>
              <a:gd name="connsiteY4" fmla="*/ 414 h 1044847"/>
              <a:gd name="connsiteX0" fmla="*/ 239755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39755 w 344734"/>
              <a:gd name="connsiteY4" fmla="*/ 414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34" h="1044847">
                <a:moveTo>
                  <a:pt x="239755" y="414"/>
                </a:moveTo>
                <a:lnTo>
                  <a:pt x="344734" y="0"/>
                </a:lnTo>
                <a:lnTo>
                  <a:pt x="90091" y="1044847"/>
                </a:lnTo>
                <a:lnTo>
                  <a:pt x="0" y="1044847"/>
                </a:lnTo>
                <a:lnTo>
                  <a:pt x="239755" y="414"/>
                </a:lnTo>
                <a:close/>
              </a:path>
            </a:pathLst>
          </a:cu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5DEC847-5A93-C61C-C1CA-FC8865DDFC00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8610600" y="6356349"/>
            <a:ext cx="2743200" cy="438912"/>
          </a:xfrm>
        </p:spPr>
        <p:txBody>
          <a:bodyPr/>
          <a:lstStyle>
            <a:lvl1pPr>
              <a:defRPr sz="1800" b="1" i="1">
                <a:solidFill>
                  <a:srgbClr val="182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27EBF49B-85D0-CE55-81B4-260A82FE0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0816" y="6360274"/>
            <a:ext cx="4400550" cy="437668"/>
          </a:xfrm>
        </p:spPr>
        <p:txBody>
          <a:bodyPr>
            <a:normAutofit/>
          </a:bodyPr>
          <a:lstStyle>
            <a:lvl1pPr marL="0" indent="0">
              <a:buNone/>
              <a:defRPr lang="en-US" sz="1800" b="1" i="1" kern="1200" dirty="0">
                <a:solidFill>
                  <a:srgbClr val="182C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84C4ABF2-C1B6-B862-2256-E6B1888E05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491490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B4F9C2FE-9B7F-D716-7B88-72961BE788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491490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73AF53A8-4716-6B28-61B9-6AB6A7DB32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8019FB18-2EAE-B22F-1D7D-30DF35D839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16CA9B04-1891-A3AC-6935-F889514BC4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2A7BBD2A-E1BF-DAC9-2A0C-BDA6CC1E1B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B91ABDD6-A2B5-28B5-B2E0-FC35501AC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F9F35A5-DD63-0AF0-4550-A3DD01845F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618D5FD0-A686-17BB-5C0F-B8FBCDF95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C5E13504-FC96-095D-907F-91D2D4560B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CC8DD6D-F645-60FE-1C40-0FE587C81F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B6E53F2-D9A2-E627-F9F7-B2F436664A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23DEA76F-6E28-B7D0-2996-148B3ECB07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977B200-D161-9DCA-CB07-0F1A81CF02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480D39D7-F877-D114-5824-0677155D7C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39E033B4-E5B0-7F87-7AFB-94F23AE533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CDBCE588-8F48-C98C-19FB-908FF38D93D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620059DB-6931-2FA3-D751-685EFC590E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535F958A-A8FA-3629-D206-96D59F81B52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ED21377-10C3-BBEA-F010-5BD9E42301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F36CF365-4509-1705-B130-8175319479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B6202EA6-CB56-839C-F638-8C586584D0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EACB25AB-5458-C1A1-038F-F9D9A65B96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9E145815-8D96-C588-7409-91399687A8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Content Placeholder 74">
            <a:extLst>
              <a:ext uri="{FF2B5EF4-FFF2-40B4-BE49-F238E27FC236}">
                <a16:creationId xmlns:a16="http://schemas.microsoft.com/office/drawing/2014/main" id="{414849BE-4555-23DA-3016-4F605DC085F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" name="Content Placeholder 76">
            <a:extLst>
              <a:ext uri="{FF2B5EF4-FFF2-40B4-BE49-F238E27FC236}">
                <a16:creationId xmlns:a16="http://schemas.microsoft.com/office/drawing/2014/main" id="{B7552231-D89C-1315-68DE-FD9A3B6F46EB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Content Placeholder 78">
            <a:extLst>
              <a:ext uri="{FF2B5EF4-FFF2-40B4-BE49-F238E27FC236}">
                <a16:creationId xmlns:a16="http://schemas.microsoft.com/office/drawing/2014/main" id="{4147DFAB-04EB-EAC6-3F6A-DA8FEE4710FF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2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9BB9-B452-E5A6-D7B4-AAB5667E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19" y="239069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D4346-A5D1-5738-0E14-B1F06D7B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4E84A-DF4C-EABE-8FCC-F2E9BE91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E5501-95B9-B56C-D646-DA54F9B2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12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7040EB-C61A-D204-2897-FC8E24A8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E4AD873-AF1E-F2CB-0CC6-F86817BF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E2D374-1A43-76E2-D0A2-97B35318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234DC4-E5BF-B654-6E9E-08981E17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E030-9781-F470-8240-514A53B3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D56C2-5B50-8B11-814B-971F002A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8561-8968-AD32-A467-9F3BE441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C4469-2101-E642-FB7C-B7692B26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85FD-1A47-4699-A477-615B6CE0B48B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84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A2C3-9804-4DAA-84A3-9AF734EAFE8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18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E3A6-6E5E-4D2F-89F2-CEFF8EBE2922}" type="datetime1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31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F42E-E53C-4651-9894-F57C68E54740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A628F18-A3CB-C381-6E63-0937B1EB1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219075" y="6869906"/>
            <a:ext cx="3314700" cy="241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7936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B4E-FB70-4092-9EA3-6C7F29B5EA17}" type="datetime1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3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BDA7-D518-4D0C-998C-22FA32FD851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01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4B4D-32B4-48A5-8B06-9E0D505FADF7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69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9EC3-589F-472B-87BD-3E79F3E3EE4C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56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3C9-674E-46F1-8387-17C6B329F6F5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27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10500" y="3149601"/>
            <a:ext cx="3784092" cy="1522983"/>
          </a:xfrm>
        </p:spPr>
        <p:txBody>
          <a:bodyPr anchor="ctr">
            <a:normAutofit/>
          </a:bodyPr>
          <a:lstStyle>
            <a:lvl1pPr algn="ctr">
              <a:defRPr sz="36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698" y="6356349"/>
            <a:ext cx="2743200" cy="365125"/>
          </a:xfrm>
        </p:spPr>
        <p:txBody>
          <a:bodyPr/>
          <a:lstStyle/>
          <a:p>
            <a:fld id="{EC05D699-E810-47A0-868D-A0F283547A51}" type="datetime1">
              <a:rPr lang="en-US" smtClean="0"/>
              <a:t>1/29/2026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67530A9-E1E9-D755-8910-7D706B9569F3}"/>
              </a:ext>
            </a:extLst>
          </p:cNvPr>
          <p:cNvSpPr/>
          <p:nvPr userDrawn="1"/>
        </p:nvSpPr>
        <p:spPr>
          <a:xfrm rot="10800000">
            <a:off x="0" y="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F7F67C7-9522-5714-8285-BBBBA88386EC}"/>
              </a:ext>
            </a:extLst>
          </p:cNvPr>
          <p:cNvSpPr/>
          <p:nvPr userDrawn="1"/>
        </p:nvSpPr>
        <p:spPr>
          <a:xfrm rot="5400000">
            <a:off x="-1" y="370840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B081C03-846D-F3B0-FAB4-2149A735F2C3}"/>
              </a:ext>
            </a:extLst>
          </p:cNvPr>
          <p:cNvSpPr/>
          <p:nvPr userDrawn="1"/>
        </p:nvSpPr>
        <p:spPr>
          <a:xfrm>
            <a:off x="57150" y="123825"/>
            <a:ext cx="6572250" cy="6572249"/>
          </a:xfrm>
          <a:prstGeom prst="diamond">
            <a:avLst/>
          </a:prstGeom>
          <a:solidFill>
            <a:srgbClr val="F2F2F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CFC4A7C-3F64-3CFB-E826-6615F9D1FE9B}"/>
              </a:ext>
            </a:extLst>
          </p:cNvPr>
          <p:cNvSpPr/>
          <p:nvPr userDrawn="1"/>
        </p:nvSpPr>
        <p:spPr>
          <a:xfrm rot="2700269">
            <a:off x="4520474" y="-2306108"/>
            <a:ext cx="4591302" cy="4603691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703C68-B26C-B0F2-E95F-369D829D94E4}"/>
              </a:ext>
            </a:extLst>
          </p:cNvPr>
          <p:cNvCxnSpPr>
            <a:cxnSpLocks/>
          </p:cNvCxnSpPr>
          <p:nvPr userDrawn="1"/>
        </p:nvCxnSpPr>
        <p:spPr>
          <a:xfrm flipH="1">
            <a:off x="-25400" y="-25400"/>
            <a:ext cx="3197225" cy="319722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053456-8434-FCDD-B8AF-904E7C6C5FE1}"/>
              </a:ext>
            </a:extLst>
          </p:cNvPr>
          <p:cNvCxnSpPr>
            <a:cxnSpLocks/>
          </p:cNvCxnSpPr>
          <p:nvPr userDrawn="1"/>
        </p:nvCxnSpPr>
        <p:spPr>
          <a:xfrm>
            <a:off x="3533775" y="-25400"/>
            <a:ext cx="3277715" cy="3272058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CF2264-D951-FAAD-E2A7-8A535E18F628}"/>
              </a:ext>
            </a:extLst>
          </p:cNvPr>
          <p:cNvCxnSpPr>
            <a:cxnSpLocks/>
          </p:cNvCxnSpPr>
          <p:nvPr userDrawn="1"/>
        </p:nvCxnSpPr>
        <p:spPr>
          <a:xfrm flipH="1">
            <a:off x="6780535" y="-23019"/>
            <a:ext cx="3286512" cy="327205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DAC676-674E-A57C-1B45-2A38B44C26B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25400" y="3686176"/>
            <a:ext cx="3197225" cy="3197224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7BCA3F-CCD3-6EB6-E83F-559CC0DCB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325" y="7750966"/>
            <a:ext cx="3089275" cy="64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770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19088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992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_Transition">
    <p:bg>
      <p:bgPr>
        <a:solidFill>
          <a:srgbClr val="E6E6E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EB02E6-2219-5C36-8AA6-DD65C7634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19088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1207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01C36D-B95B-C636-8960-E9760BF06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5055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_Check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A3D392-FFD8-46F1-BCB7-AA70F8BA9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95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_Check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41CB0F-A717-60AA-0250-65ADB8CF5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8009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Right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99" y="100584"/>
            <a:ext cx="6261571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D97B0A-54E1-6364-4485-0DB6C45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7EEF1-BF0B-F9BF-D871-22BEB1DB7A45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54E33B-9DF9-2E13-776E-5E42BFA20055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5AA00B08-68C6-1842-9CA6-05B1DD4271D7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CF4486-64E0-AB1D-A9CF-3CB76E441862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6D709224-15B8-F563-842C-DA43EF175E5C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9F635AC6-75F9-F474-BC51-5BCA25E94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9400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D2B78F2-9D63-C02D-2DB1-ED401B431124}"/>
              </a:ext>
            </a:extLst>
          </p:cNvPr>
          <p:cNvSpPr/>
          <p:nvPr userDrawn="1"/>
        </p:nvSpPr>
        <p:spPr>
          <a:xfrm>
            <a:off x="-1" y="0"/>
            <a:ext cx="12192000" cy="219919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BE080-E88B-738C-8A3D-CD02C8CD9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6" t="-11878" b="-1"/>
          <a:stretch/>
        </p:blipFill>
        <p:spPr>
          <a:xfrm>
            <a:off x="-1" y="6142304"/>
            <a:ext cx="12183325" cy="733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54D0A098-760E-7806-3FAC-54F28486D4B0}"/>
              </a:ext>
            </a:extLst>
          </p:cNvPr>
          <p:cNvSpPr/>
          <p:nvPr userDrawn="1"/>
        </p:nvSpPr>
        <p:spPr>
          <a:xfrm>
            <a:off x="-2716" y="-2540"/>
            <a:ext cx="1391988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1064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4 w 1039211"/>
              <a:gd name="connsiteY4" fmla="*/ 0 h 1044847"/>
              <a:gd name="connsiteX0" fmla="*/ 4881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4881 w 1039211"/>
              <a:gd name="connsiteY4" fmla="*/ 2540 h 1044847"/>
              <a:gd name="connsiteX0" fmla="*/ 2973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2973 w 1039211"/>
              <a:gd name="connsiteY4" fmla="*/ 0 h 1044847"/>
              <a:gd name="connsiteX0" fmla="*/ 16 w 1043887"/>
              <a:gd name="connsiteY0" fmla="*/ 0 h 1044847"/>
              <a:gd name="connsiteX1" fmla="*/ 1043887 w 1043887"/>
              <a:gd name="connsiteY1" fmla="*/ 0 h 1044847"/>
              <a:gd name="connsiteX2" fmla="*/ 789244 w 1043887"/>
              <a:gd name="connsiteY2" fmla="*/ 1044847 h 1044847"/>
              <a:gd name="connsiteX3" fmla="*/ 4676 w 1043887"/>
              <a:gd name="connsiteY3" fmla="*/ 1044847 h 1044847"/>
              <a:gd name="connsiteX4" fmla="*/ 16 w 1043887"/>
              <a:gd name="connsiteY4" fmla="*/ 0 h 1044847"/>
              <a:gd name="connsiteX0" fmla="*/ 1065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5 w 1039211"/>
              <a:gd name="connsiteY4" fmla="*/ 2540 h 1044847"/>
              <a:gd name="connsiteX0" fmla="*/ 10607 w 1039211"/>
              <a:gd name="connsiteY0" fmla="*/ 0 h 1047387"/>
              <a:gd name="connsiteX1" fmla="*/ 1039211 w 1039211"/>
              <a:gd name="connsiteY1" fmla="*/ 2540 h 1047387"/>
              <a:gd name="connsiteX2" fmla="*/ 784568 w 1039211"/>
              <a:gd name="connsiteY2" fmla="*/ 1047387 h 1047387"/>
              <a:gd name="connsiteX3" fmla="*/ 0 w 1039211"/>
              <a:gd name="connsiteY3" fmla="*/ 1047387 h 1047387"/>
              <a:gd name="connsiteX4" fmla="*/ 10607 w 1039211"/>
              <a:gd name="connsiteY4" fmla="*/ 0 h 1047387"/>
              <a:gd name="connsiteX0" fmla="*/ 25 w 1041987"/>
              <a:gd name="connsiteY0" fmla="*/ 0 h 1047387"/>
              <a:gd name="connsiteX1" fmla="*/ 1041987 w 1041987"/>
              <a:gd name="connsiteY1" fmla="*/ 2540 h 1047387"/>
              <a:gd name="connsiteX2" fmla="*/ 787344 w 1041987"/>
              <a:gd name="connsiteY2" fmla="*/ 1047387 h 1047387"/>
              <a:gd name="connsiteX3" fmla="*/ 2776 w 1041987"/>
              <a:gd name="connsiteY3" fmla="*/ 1047387 h 1047387"/>
              <a:gd name="connsiteX4" fmla="*/ 25 w 1041987"/>
              <a:gd name="connsiteY4" fmla="*/ 0 h 1047387"/>
              <a:gd name="connsiteX0" fmla="*/ 10 w 1047697"/>
              <a:gd name="connsiteY0" fmla="*/ 0 h 1044847"/>
              <a:gd name="connsiteX1" fmla="*/ 1047697 w 1047697"/>
              <a:gd name="connsiteY1" fmla="*/ 0 h 1044847"/>
              <a:gd name="connsiteX2" fmla="*/ 793054 w 1047697"/>
              <a:gd name="connsiteY2" fmla="*/ 1044847 h 1044847"/>
              <a:gd name="connsiteX3" fmla="*/ 8486 w 1047697"/>
              <a:gd name="connsiteY3" fmla="*/ 1044847 h 1044847"/>
              <a:gd name="connsiteX4" fmla="*/ 10 w 1047697"/>
              <a:gd name="connsiteY4" fmla="*/ 0 h 1044847"/>
              <a:gd name="connsiteX0" fmla="*/ 13 w 1045792"/>
              <a:gd name="connsiteY0" fmla="*/ 0 h 1044847"/>
              <a:gd name="connsiteX1" fmla="*/ 1045792 w 1045792"/>
              <a:gd name="connsiteY1" fmla="*/ 0 h 1044847"/>
              <a:gd name="connsiteX2" fmla="*/ 791149 w 1045792"/>
              <a:gd name="connsiteY2" fmla="*/ 1044847 h 1044847"/>
              <a:gd name="connsiteX3" fmla="*/ 6581 w 1045792"/>
              <a:gd name="connsiteY3" fmla="*/ 1044847 h 1044847"/>
              <a:gd name="connsiteX4" fmla="*/ 13 w 1045792"/>
              <a:gd name="connsiteY4" fmla="*/ 0 h 1044847"/>
              <a:gd name="connsiteX0" fmla="*/ 25 w 1045804"/>
              <a:gd name="connsiteY0" fmla="*/ 0 h 1044847"/>
              <a:gd name="connsiteX1" fmla="*/ 1045804 w 1045804"/>
              <a:gd name="connsiteY1" fmla="*/ 0 h 1044847"/>
              <a:gd name="connsiteX2" fmla="*/ 791161 w 1045804"/>
              <a:gd name="connsiteY2" fmla="*/ 1044847 h 1044847"/>
              <a:gd name="connsiteX3" fmla="*/ 2776 w 1045804"/>
              <a:gd name="connsiteY3" fmla="*/ 1044847 h 1044847"/>
              <a:gd name="connsiteX4" fmla="*/ 25 w 1045804"/>
              <a:gd name="connsiteY4" fmla="*/ 0 h 1044847"/>
              <a:gd name="connsiteX0" fmla="*/ 53 w 1045832"/>
              <a:gd name="connsiteY0" fmla="*/ 0 h 1047387"/>
              <a:gd name="connsiteX1" fmla="*/ 1045832 w 1045832"/>
              <a:gd name="connsiteY1" fmla="*/ 0 h 1047387"/>
              <a:gd name="connsiteX2" fmla="*/ 791189 w 1045832"/>
              <a:gd name="connsiteY2" fmla="*/ 1044847 h 1047387"/>
              <a:gd name="connsiteX3" fmla="*/ 896 w 1045832"/>
              <a:gd name="connsiteY3" fmla="*/ 1047387 h 1047387"/>
              <a:gd name="connsiteX4" fmla="*/ 53 w 1045832"/>
              <a:gd name="connsiteY4" fmla="*/ 0 h 1047387"/>
              <a:gd name="connsiteX0" fmla="*/ 53 w 1045832"/>
              <a:gd name="connsiteY0" fmla="*/ 0 h 1044847"/>
              <a:gd name="connsiteX1" fmla="*/ 1045832 w 1045832"/>
              <a:gd name="connsiteY1" fmla="*/ 0 h 1044847"/>
              <a:gd name="connsiteX2" fmla="*/ 791189 w 1045832"/>
              <a:gd name="connsiteY2" fmla="*/ 1044847 h 1044847"/>
              <a:gd name="connsiteX3" fmla="*/ 896 w 1045832"/>
              <a:gd name="connsiteY3" fmla="*/ 1042307 h 1044847"/>
              <a:gd name="connsiteX4" fmla="*/ 53 w 1045832"/>
              <a:gd name="connsiteY4" fmla="*/ 0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832" h="1044847">
                <a:moveTo>
                  <a:pt x="53" y="0"/>
                </a:moveTo>
                <a:lnTo>
                  <a:pt x="1045832" y="0"/>
                </a:lnTo>
                <a:lnTo>
                  <a:pt x="791189" y="1044847"/>
                </a:lnTo>
                <a:lnTo>
                  <a:pt x="896" y="1042307"/>
                </a:lnTo>
                <a:cubicBezTo>
                  <a:pt x="1251" y="694025"/>
                  <a:pt x="-302" y="348282"/>
                  <a:pt x="53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800CCF-E167-16A9-3209-61F18A7AFF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1678227"/>
            <a:ext cx="9912096" cy="3451995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D1ACF-BEBC-462E-76A6-56B0C9B6E596}"/>
              </a:ext>
            </a:extLst>
          </p:cNvPr>
          <p:cNvSpPr/>
          <p:nvPr userDrawn="1"/>
        </p:nvSpPr>
        <p:spPr>
          <a:xfrm>
            <a:off x="-5257" y="942213"/>
            <a:ext cx="1049197" cy="100094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F90F01D8-9953-4CBB-872D-8DB979241085}"/>
              </a:ext>
            </a:extLst>
          </p:cNvPr>
          <p:cNvSpPr/>
          <p:nvPr userDrawn="1"/>
        </p:nvSpPr>
        <p:spPr>
          <a:xfrm>
            <a:off x="932977" y="-2540"/>
            <a:ext cx="458836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568759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568759 w 1039211"/>
              <a:gd name="connsiteY4" fmla="*/ 0 h 1044847"/>
              <a:gd name="connsiteX0" fmla="*/ 128177 w 598629"/>
              <a:gd name="connsiteY0" fmla="*/ 0 h 1054786"/>
              <a:gd name="connsiteX1" fmla="*/ 598629 w 598629"/>
              <a:gd name="connsiteY1" fmla="*/ 0 h 1054786"/>
              <a:gd name="connsiteX2" fmla="*/ 343986 w 598629"/>
              <a:gd name="connsiteY2" fmla="*/ 1044847 h 1054786"/>
              <a:gd name="connsiteX3" fmla="*/ 0 w 598629"/>
              <a:gd name="connsiteY3" fmla="*/ 1054786 h 1054786"/>
              <a:gd name="connsiteX4" fmla="*/ 128177 w 598629"/>
              <a:gd name="connsiteY4" fmla="*/ 0 h 1054786"/>
              <a:gd name="connsiteX0" fmla="*/ 344735 w 598629"/>
              <a:gd name="connsiteY0" fmla="*/ 0 h 1064725"/>
              <a:gd name="connsiteX1" fmla="*/ 598629 w 598629"/>
              <a:gd name="connsiteY1" fmla="*/ 9939 h 1064725"/>
              <a:gd name="connsiteX2" fmla="*/ 343986 w 598629"/>
              <a:gd name="connsiteY2" fmla="*/ 1054786 h 1064725"/>
              <a:gd name="connsiteX3" fmla="*/ 0 w 598629"/>
              <a:gd name="connsiteY3" fmla="*/ 1064725 h 1064725"/>
              <a:gd name="connsiteX4" fmla="*/ 344735 w 598629"/>
              <a:gd name="connsiteY4" fmla="*/ 0 h 1064725"/>
              <a:gd name="connsiteX0" fmla="*/ 202852 w 456746"/>
              <a:gd name="connsiteY0" fmla="*/ 0 h 1054786"/>
              <a:gd name="connsiteX1" fmla="*/ 456746 w 456746"/>
              <a:gd name="connsiteY1" fmla="*/ 9939 h 1054786"/>
              <a:gd name="connsiteX2" fmla="*/ 202103 w 456746"/>
              <a:gd name="connsiteY2" fmla="*/ 1054786 h 1054786"/>
              <a:gd name="connsiteX3" fmla="*/ 0 w 456746"/>
              <a:gd name="connsiteY3" fmla="*/ 1054786 h 1054786"/>
              <a:gd name="connsiteX4" fmla="*/ 202852 w 456746"/>
              <a:gd name="connsiteY4" fmla="*/ 0 h 1054786"/>
              <a:gd name="connsiteX0" fmla="*/ 314864 w 456746"/>
              <a:gd name="connsiteY0" fmla="*/ 19878 h 1044847"/>
              <a:gd name="connsiteX1" fmla="*/ 456746 w 456746"/>
              <a:gd name="connsiteY1" fmla="*/ 0 h 1044847"/>
              <a:gd name="connsiteX2" fmla="*/ 202103 w 456746"/>
              <a:gd name="connsiteY2" fmla="*/ 1044847 h 1044847"/>
              <a:gd name="connsiteX3" fmla="*/ 0 w 456746"/>
              <a:gd name="connsiteY3" fmla="*/ 1044847 h 1044847"/>
              <a:gd name="connsiteX4" fmla="*/ 314864 w 456746"/>
              <a:gd name="connsiteY4" fmla="*/ 19878 h 1044847"/>
              <a:gd name="connsiteX0" fmla="*/ 202852 w 344734"/>
              <a:gd name="connsiteY0" fmla="*/ 19878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02852 w 344734"/>
              <a:gd name="connsiteY4" fmla="*/ 19878 h 1044847"/>
              <a:gd name="connsiteX0" fmla="*/ 195385 w 344734"/>
              <a:gd name="connsiteY0" fmla="*/ 9939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5385 w 344734"/>
              <a:gd name="connsiteY4" fmla="*/ 9939 h 1044847"/>
              <a:gd name="connsiteX0" fmla="*/ 193954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3954 w 344734"/>
              <a:gd name="connsiteY4" fmla="*/ 414 h 1044847"/>
              <a:gd name="connsiteX0" fmla="*/ 239755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39755 w 344734"/>
              <a:gd name="connsiteY4" fmla="*/ 414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34" h="1044847">
                <a:moveTo>
                  <a:pt x="239755" y="414"/>
                </a:moveTo>
                <a:lnTo>
                  <a:pt x="344734" y="0"/>
                </a:lnTo>
                <a:lnTo>
                  <a:pt x="90091" y="1044847"/>
                </a:lnTo>
                <a:lnTo>
                  <a:pt x="0" y="1044847"/>
                </a:lnTo>
                <a:lnTo>
                  <a:pt x="239755" y="414"/>
                </a:lnTo>
                <a:close/>
              </a:path>
            </a:pathLst>
          </a:cu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5DEC847-5A93-C61C-C1CA-FC8865DDFC00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8610600" y="6356349"/>
            <a:ext cx="2743200" cy="438912"/>
          </a:xfrm>
        </p:spPr>
        <p:txBody>
          <a:bodyPr/>
          <a:lstStyle>
            <a:lvl1pPr>
              <a:defRPr sz="1800" b="1" i="1">
                <a:solidFill>
                  <a:srgbClr val="182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27EBF49B-85D0-CE55-81B4-260A82FE0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0816" y="6360274"/>
            <a:ext cx="4400550" cy="437668"/>
          </a:xfrm>
        </p:spPr>
        <p:txBody>
          <a:bodyPr>
            <a:normAutofit/>
          </a:bodyPr>
          <a:lstStyle>
            <a:lvl1pPr marL="0" indent="0">
              <a:buNone/>
              <a:defRPr lang="en-US" sz="1800" b="1" i="1" kern="1200" dirty="0">
                <a:solidFill>
                  <a:srgbClr val="182C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84C4ABF2-C1B6-B862-2256-E6B1888E05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491490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B4F9C2FE-9B7F-D716-7B88-72961BE788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491490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73AF53A8-4716-6B28-61B9-6AB6A7DB32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8019FB18-2EAE-B22F-1D7D-30DF35D839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16CA9B04-1891-A3AC-6935-F889514BC4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2A7BBD2A-E1BF-DAC9-2A0C-BDA6CC1E1B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B91ABDD6-A2B5-28B5-B2E0-FC35501AC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F9F35A5-DD63-0AF0-4550-A3DD01845F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618D5FD0-A686-17BB-5C0F-B8FBCDF95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C5E13504-FC96-095D-907F-91D2D4560B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CC8DD6D-F645-60FE-1C40-0FE587C81F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B6E53F2-D9A2-E627-F9F7-B2F436664A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23DEA76F-6E28-B7D0-2996-148B3ECB07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977B200-D161-9DCA-CB07-0F1A81CF02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480D39D7-F877-D114-5824-0677155D7C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39E033B4-E5B0-7F87-7AFB-94F23AE533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CDBCE588-8F48-C98C-19FB-908FF38D93D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620059DB-6931-2FA3-D751-685EFC590E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535F958A-A8FA-3629-D206-96D59F81B52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ED21377-10C3-BBEA-F010-5BD9E42301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F36CF365-4509-1705-B130-8175319479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B6202EA6-CB56-839C-F638-8C586584D0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EACB25AB-5458-C1A1-038F-F9D9A65B96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9E145815-8D96-C588-7409-91399687A8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Content Placeholder 74">
            <a:extLst>
              <a:ext uri="{FF2B5EF4-FFF2-40B4-BE49-F238E27FC236}">
                <a16:creationId xmlns:a16="http://schemas.microsoft.com/office/drawing/2014/main" id="{414849BE-4555-23DA-3016-4F605DC085F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" name="Content Placeholder 76">
            <a:extLst>
              <a:ext uri="{FF2B5EF4-FFF2-40B4-BE49-F238E27FC236}">
                <a16:creationId xmlns:a16="http://schemas.microsoft.com/office/drawing/2014/main" id="{B7552231-D89C-1315-68DE-FD9A3B6F46EB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Content Placeholder 78">
            <a:extLst>
              <a:ext uri="{FF2B5EF4-FFF2-40B4-BE49-F238E27FC236}">
                <a16:creationId xmlns:a16="http://schemas.microsoft.com/office/drawing/2014/main" id="{4147DFAB-04EB-EAC6-3F6A-DA8FEE4710FF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592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9BB9-B452-E5A6-D7B4-AAB5667E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19" y="239069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D4346-A5D1-5738-0E14-B1F06D7B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4E84A-DF4C-EABE-8FCC-F2E9BE91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E5501-95B9-B56C-D646-DA54F9B2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13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7040EB-C61A-D204-2897-FC8E24A8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E4AD873-AF1E-F2CB-0CC6-F86817BF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E2D374-1A43-76E2-D0A2-97B35318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234DC4-E5BF-B654-6E9E-08981E17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21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E030-9781-F470-8240-514A53B3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D56C2-5B50-8B11-814B-971F002A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8561-8968-AD32-A467-9F3BE441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C4469-2101-E642-FB7C-B7692B26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76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85FD-1A47-4699-A477-615B6CE0B48B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1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A2C3-9804-4DAA-84A3-9AF734EAFE8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88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E3A6-6E5E-4D2F-89F2-CEFF8EBE2922}" type="datetime1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22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F42E-E53C-4651-9894-F57C68E54740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71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B4E-FB70-4092-9EA3-6C7F29B5EA17}" type="datetime1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Right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99" y="100584"/>
            <a:ext cx="6261571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23025"/>
            <a:ext cx="2743200" cy="437668"/>
          </a:xfrm>
        </p:spPr>
        <p:txBody>
          <a:bodyPr/>
          <a:lstStyle>
            <a:lvl1pPr>
              <a:defRPr sz="1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D97B0A-54E1-6364-4485-0DB6C45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7EEF1-BF0B-F9BF-D871-22BEB1DB7A45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54E33B-9DF9-2E13-776E-5E42BFA20055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5AA00B08-68C6-1842-9CA6-05B1DD4271D7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CF4486-64E0-AB1D-A9CF-3CB76E441862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6D709224-15B8-F563-842C-DA43EF175E5C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9F635AC6-75F9-F474-BC51-5BCA25E94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1410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BDA7-D518-4D0C-998C-22FA32FD851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30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4B4D-32B4-48A5-8B06-9E0D505FADF7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5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9EC3-589F-472B-87BD-3E79F3E3EE4C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34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3C9-674E-46F1-8387-17C6B329F6F5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5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D2B78F2-9D63-C02D-2DB1-ED401B431124}"/>
              </a:ext>
            </a:extLst>
          </p:cNvPr>
          <p:cNvSpPr/>
          <p:nvPr userDrawn="1"/>
        </p:nvSpPr>
        <p:spPr>
          <a:xfrm>
            <a:off x="-1" y="0"/>
            <a:ext cx="12192000" cy="219919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BE080-E88B-738C-8A3D-CD02C8CD9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6" t="-11878" b="-1"/>
          <a:stretch/>
        </p:blipFill>
        <p:spPr>
          <a:xfrm>
            <a:off x="-1" y="6142304"/>
            <a:ext cx="12183325" cy="733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54D0A098-760E-7806-3FAC-54F28486D4B0}"/>
              </a:ext>
            </a:extLst>
          </p:cNvPr>
          <p:cNvSpPr/>
          <p:nvPr userDrawn="1"/>
        </p:nvSpPr>
        <p:spPr>
          <a:xfrm>
            <a:off x="-2716" y="-2540"/>
            <a:ext cx="1391988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1064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4 w 1039211"/>
              <a:gd name="connsiteY4" fmla="*/ 0 h 1044847"/>
              <a:gd name="connsiteX0" fmla="*/ 4881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4881 w 1039211"/>
              <a:gd name="connsiteY4" fmla="*/ 2540 h 1044847"/>
              <a:gd name="connsiteX0" fmla="*/ 2973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2973 w 1039211"/>
              <a:gd name="connsiteY4" fmla="*/ 0 h 1044847"/>
              <a:gd name="connsiteX0" fmla="*/ 16 w 1043887"/>
              <a:gd name="connsiteY0" fmla="*/ 0 h 1044847"/>
              <a:gd name="connsiteX1" fmla="*/ 1043887 w 1043887"/>
              <a:gd name="connsiteY1" fmla="*/ 0 h 1044847"/>
              <a:gd name="connsiteX2" fmla="*/ 789244 w 1043887"/>
              <a:gd name="connsiteY2" fmla="*/ 1044847 h 1044847"/>
              <a:gd name="connsiteX3" fmla="*/ 4676 w 1043887"/>
              <a:gd name="connsiteY3" fmla="*/ 1044847 h 1044847"/>
              <a:gd name="connsiteX4" fmla="*/ 16 w 1043887"/>
              <a:gd name="connsiteY4" fmla="*/ 0 h 1044847"/>
              <a:gd name="connsiteX0" fmla="*/ 1065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5 w 1039211"/>
              <a:gd name="connsiteY4" fmla="*/ 2540 h 1044847"/>
              <a:gd name="connsiteX0" fmla="*/ 10607 w 1039211"/>
              <a:gd name="connsiteY0" fmla="*/ 0 h 1047387"/>
              <a:gd name="connsiteX1" fmla="*/ 1039211 w 1039211"/>
              <a:gd name="connsiteY1" fmla="*/ 2540 h 1047387"/>
              <a:gd name="connsiteX2" fmla="*/ 784568 w 1039211"/>
              <a:gd name="connsiteY2" fmla="*/ 1047387 h 1047387"/>
              <a:gd name="connsiteX3" fmla="*/ 0 w 1039211"/>
              <a:gd name="connsiteY3" fmla="*/ 1047387 h 1047387"/>
              <a:gd name="connsiteX4" fmla="*/ 10607 w 1039211"/>
              <a:gd name="connsiteY4" fmla="*/ 0 h 1047387"/>
              <a:gd name="connsiteX0" fmla="*/ 25 w 1041987"/>
              <a:gd name="connsiteY0" fmla="*/ 0 h 1047387"/>
              <a:gd name="connsiteX1" fmla="*/ 1041987 w 1041987"/>
              <a:gd name="connsiteY1" fmla="*/ 2540 h 1047387"/>
              <a:gd name="connsiteX2" fmla="*/ 787344 w 1041987"/>
              <a:gd name="connsiteY2" fmla="*/ 1047387 h 1047387"/>
              <a:gd name="connsiteX3" fmla="*/ 2776 w 1041987"/>
              <a:gd name="connsiteY3" fmla="*/ 1047387 h 1047387"/>
              <a:gd name="connsiteX4" fmla="*/ 25 w 1041987"/>
              <a:gd name="connsiteY4" fmla="*/ 0 h 1047387"/>
              <a:gd name="connsiteX0" fmla="*/ 10 w 1047697"/>
              <a:gd name="connsiteY0" fmla="*/ 0 h 1044847"/>
              <a:gd name="connsiteX1" fmla="*/ 1047697 w 1047697"/>
              <a:gd name="connsiteY1" fmla="*/ 0 h 1044847"/>
              <a:gd name="connsiteX2" fmla="*/ 793054 w 1047697"/>
              <a:gd name="connsiteY2" fmla="*/ 1044847 h 1044847"/>
              <a:gd name="connsiteX3" fmla="*/ 8486 w 1047697"/>
              <a:gd name="connsiteY3" fmla="*/ 1044847 h 1044847"/>
              <a:gd name="connsiteX4" fmla="*/ 10 w 1047697"/>
              <a:gd name="connsiteY4" fmla="*/ 0 h 1044847"/>
              <a:gd name="connsiteX0" fmla="*/ 13 w 1045792"/>
              <a:gd name="connsiteY0" fmla="*/ 0 h 1044847"/>
              <a:gd name="connsiteX1" fmla="*/ 1045792 w 1045792"/>
              <a:gd name="connsiteY1" fmla="*/ 0 h 1044847"/>
              <a:gd name="connsiteX2" fmla="*/ 791149 w 1045792"/>
              <a:gd name="connsiteY2" fmla="*/ 1044847 h 1044847"/>
              <a:gd name="connsiteX3" fmla="*/ 6581 w 1045792"/>
              <a:gd name="connsiteY3" fmla="*/ 1044847 h 1044847"/>
              <a:gd name="connsiteX4" fmla="*/ 13 w 1045792"/>
              <a:gd name="connsiteY4" fmla="*/ 0 h 1044847"/>
              <a:gd name="connsiteX0" fmla="*/ 25 w 1045804"/>
              <a:gd name="connsiteY0" fmla="*/ 0 h 1044847"/>
              <a:gd name="connsiteX1" fmla="*/ 1045804 w 1045804"/>
              <a:gd name="connsiteY1" fmla="*/ 0 h 1044847"/>
              <a:gd name="connsiteX2" fmla="*/ 791161 w 1045804"/>
              <a:gd name="connsiteY2" fmla="*/ 1044847 h 1044847"/>
              <a:gd name="connsiteX3" fmla="*/ 2776 w 1045804"/>
              <a:gd name="connsiteY3" fmla="*/ 1044847 h 1044847"/>
              <a:gd name="connsiteX4" fmla="*/ 25 w 1045804"/>
              <a:gd name="connsiteY4" fmla="*/ 0 h 1044847"/>
              <a:gd name="connsiteX0" fmla="*/ 53 w 1045832"/>
              <a:gd name="connsiteY0" fmla="*/ 0 h 1047387"/>
              <a:gd name="connsiteX1" fmla="*/ 1045832 w 1045832"/>
              <a:gd name="connsiteY1" fmla="*/ 0 h 1047387"/>
              <a:gd name="connsiteX2" fmla="*/ 791189 w 1045832"/>
              <a:gd name="connsiteY2" fmla="*/ 1044847 h 1047387"/>
              <a:gd name="connsiteX3" fmla="*/ 896 w 1045832"/>
              <a:gd name="connsiteY3" fmla="*/ 1047387 h 1047387"/>
              <a:gd name="connsiteX4" fmla="*/ 53 w 1045832"/>
              <a:gd name="connsiteY4" fmla="*/ 0 h 1047387"/>
              <a:gd name="connsiteX0" fmla="*/ 53 w 1045832"/>
              <a:gd name="connsiteY0" fmla="*/ 0 h 1044847"/>
              <a:gd name="connsiteX1" fmla="*/ 1045832 w 1045832"/>
              <a:gd name="connsiteY1" fmla="*/ 0 h 1044847"/>
              <a:gd name="connsiteX2" fmla="*/ 791189 w 1045832"/>
              <a:gd name="connsiteY2" fmla="*/ 1044847 h 1044847"/>
              <a:gd name="connsiteX3" fmla="*/ 896 w 1045832"/>
              <a:gd name="connsiteY3" fmla="*/ 1042307 h 1044847"/>
              <a:gd name="connsiteX4" fmla="*/ 53 w 1045832"/>
              <a:gd name="connsiteY4" fmla="*/ 0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832" h="1044847">
                <a:moveTo>
                  <a:pt x="53" y="0"/>
                </a:moveTo>
                <a:lnTo>
                  <a:pt x="1045832" y="0"/>
                </a:lnTo>
                <a:lnTo>
                  <a:pt x="791189" y="1044847"/>
                </a:lnTo>
                <a:lnTo>
                  <a:pt x="896" y="1042307"/>
                </a:lnTo>
                <a:cubicBezTo>
                  <a:pt x="1251" y="694025"/>
                  <a:pt x="-302" y="348282"/>
                  <a:pt x="53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800CCF-E167-16A9-3209-61F18A7AFF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1678227"/>
            <a:ext cx="9912096" cy="3451995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D1ACF-BEBC-462E-76A6-56B0C9B6E596}"/>
              </a:ext>
            </a:extLst>
          </p:cNvPr>
          <p:cNvSpPr/>
          <p:nvPr userDrawn="1"/>
        </p:nvSpPr>
        <p:spPr>
          <a:xfrm>
            <a:off x="-5257" y="942213"/>
            <a:ext cx="1049197" cy="100094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F90F01D8-9953-4CBB-872D-8DB979241085}"/>
              </a:ext>
            </a:extLst>
          </p:cNvPr>
          <p:cNvSpPr/>
          <p:nvPr userDrawn="1"/>
        </p:nvSpPr>
        <p:spPr>
          <a:xfrm>
            <a:off x="932977" y="-2540"/>
            <a:ext cx="458836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568759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568759 w 1039211"/>
              <a:gd name="connsiteY4" fmla="*/ 0 h 1044847"/>
              <a:gd name="connsiteX0" fmla="*/ 128177 w 598629"/>
              <a:gd name="connsiteY0" fmla="*/ 0 h 1054786"/>
              <a:gd name="connsiteX1" fmla="*/ 598629 w 598629"/>
              <a:gd name="connsiteY1" fmla="*/ 0 h 1054786"/>
              <a:gd name="connsiteX2" fmla="*/ 343986 w 598629"/>
              <a:gd name="connsiteY2" fmla="*/ 1044847 h 1054786"/>
              <a:gd name="connsiteX3" fmla="*/ 0 w 598629"/>
              <a:gd name="connsiteY3" fmla="*/ 1054786 h 1054786"/>
              <a:gd name="connsiteX4" fmla="*/ 128177 w 598629"/>
              <a:gd name="connsiteY4" fmla="*/ 0 h 1054786"/>
              <a:gd name="connsiteX0" fmla="*/ 344735 w 598629"/>
              <a:gd name="connsiteY0" fmla="*/ 0 h 1064725"/>
              <a:gd name="connsiteX1" fmla="*/ 598629 w 598629"/>
              <a:gd name="connsiteY1" fmla="*/ 9939 h 1064725"/>
              <a:gd name="connsiteX2" fmla="*/ 343986 w 598629"/>
              <a:gd name="connsiteY2" fmla="*/ 1054786 h 1064725"/>
              <a:gd name="connsiteX3" fmla="*/ 0 w 598629"/>
              <a:gd name="connsiteY3" fmla="*/ 1064725 h 1064725"/>
              <a:gd name="connsiteX4" fmla="*/ 344735 w 598629"/>
              <a:gd name="connsiteY4" fmla="*/ 0 h 1064725"/>
              <a:gd name="connsiteX0" fmla="*/ 202852 w 456746"/>
              <a:gd name="connsiteY0" fmla="*/ 0 h 1054786"/>
              <a:gd name="connsiteX1" fmla="*/ 456746 w 456746"/>
              <a:gd name="connsiteY1" fmla="*/ 9939 h 1054786"/>
              <a:gd name="connsiteX2" fmla="*/ 202103 w 456746"/>
              <a:gd name="connsiteY2" fmla="*/ 1054786 h 1054786"/>
              <a:gd name="connsiteX3" fmla="*/ 0 w 456746"/>
              <a:gd name="connsiteY3" fmla="*/ 1054786 h 1054786"/>
              <a:gd name="connsiteX4" fmla="*/ 202852 w 456746"/>
              <a:gd name="connsiteY4" fmla="*/ 0 h 1054786"/>
              <a:gd name="connsiteX0" fmla="*/ 314864 w 456746"/>
              <a:gd name="connsiteY0" fmla="*/ 19878 h 1044847"/>
              <a:gd name="connsiteX1" fmla="*/ 456746 w 456746"/>
              <a:gd name="connsiteY1" fmla="*/ 0 h 1044847"/>
              <a:gd name="connsiteX2" fmla="*/ 202103 w 456746"/>
              <a:gd name="connsiteY2" fmla="*/ 1044847 h 1044847"/>
              <a:gd name="connsiteX3" fmla="*/ 0 w 456746"/>
              <a:gd name="connsiteY3" fmla="*/ 1044847 h 1044847"/>
              <a:gd name="connsiteX4" fmla="*/ 314864 w 456746"/>
              <a:gd name="connsiteY4" fmla="*/ 19878 h 1044847"/>
              <a:gd name="connsiteX0" fmla="*/ 202852 w 344734"/>
              <a:gd name="connsiteY0" fmla="*/ 19878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02852 w 344734"/>
              <a:gd name="connsiteY4" fmla="*/ 19878 h 1044847"/>
              <a:gd name="connsiteX0" fmla="*/ 195385 w 344734"/>
              <a:gd name="connsiteY0" fmla="*/ 9939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5385 w 344734"/>
              <a:gd name="connsiteY4" fmla="*/ 9939 h 1044847"/>
              <a:gd name="connsiteX0" fmla="*/ 193954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3954 w 344734"/>
              <a:gd name="connsiteY4" fmla="*/ 414 h 1044847"/>
              <a:gd name="connsiteX0" fmla="*/ 239755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39755 w 344734"/>
              <a:gd name="connsiteY4" fmla="*/ 414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34" h="1044847">
                <a:moveTo>
                  <a:pt x="239755" y="414"/>
                </a:moveTo>
                <a:lnTo>
                  <a:pt x="344734" y="0"/>
                </a:lnTo>
                <a:lnTo>
                  <a:pt x="90091" y="1044847"/>
                </a:lnTo>
                <a:lnTo>
                  <a:pt x="0" y="1044847"/>
                </a:lnTo>
                <a:lnTo>
                  <a:pt x="239755" y="414"/>
                </a:lnTo>
                <a:close/>
              </a:path>
            </a:pathLst>
          </a:cu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5DEC847-5A93-C61C-C1CA-FC8865DDFC00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8610600" y="6356349"/>
            <a:ext cx="2743200" cy="438912"/>
          </a:xfrm>
        </p:spPr>
        <p:txBody>
          <a:bodyPr/>
          <a:lstStyle>
            <a:lvl1pPr>
              <a:defRPr sz="1800" b="1" i="1">
                <a:solidFill>
                  <a:srgbClr val="182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27EBF49B-85D0-CE55-81B4-260A82FE0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0816" y="6360274"/>
            <a:ext cx="4400550" cy="437668"/>
          </a:xfrm>
        </p:spPr>
        <p:txBody>
          <a:bodyPr>
            <a:normAutofit/>
          </a:bodyPr>
          <a:lstStyle>
            <a:lvl1pPr marL="0" indent="0">
              <a:buNone/>
              <a:defRPr lang="en-US" sz="1800" b="1" i="1" kern="1200" dirty="0">
                <a:solidFill>
                  <a:srgbClr val="182C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84C4ABF2-C1B6-B862-2256-E6B1888E05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491490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B4F9C2FE-9B7F-D716-7B88-72961BE788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491490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73AF53A8-4716-6B28-61B9-6AB6A7DB32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8019FB18-2EAE-B22F-1D7D-30DF35D839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16CA9B04-1891-A3AC-6935-F889514BC4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2A7BBD2A-E1BF-DAC9-2A0C-BDA6CC1E1B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B91ABDD6-A2B5-28B5-B2E0-FC35501AC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F9F35A5-DD63-0AF0-4550-A3DD01845F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618D5FD0-A686-17BB-5C0F-B8FBCDF95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C5E13504-FC96-095D-907F-91D2D4560B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CC8DD6D-F645-60FE-1C40-0FE587C81F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B6E53F2-D9A2-E627-F9F7-B2F436664A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23DEA76F-6E28-B7D0-2996-148B3ECB07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977B200-D161-9DCA-CB07-0F1A81CF02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480D39D7-F877-D114-5824-0677155D7C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39E033B4-E5B0-7F87-7AFB-94F23AE533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CDBCE588-8F48-C98C-19FB-908FF38D93D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620059DB-6931-2FA3-D751-685EFC590E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535F958A-A8FA-3629-D206-96D59F81B52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ED21377-10C3-BBEA-F010-5BD9E42301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F36CF365-4509-1705-B130-8175319479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B6202EA6-CB56-839C-F638-8C586584D0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EACB25AB-5458-C1A1-038F-F9D9A65B96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9E145815-8D96-C588-7409-91399687A8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Content Placeholder 74">
            <a:extLst>
              <a:ext uri="{FF2B5EF4-FFF2-40B4-BE49-F238E27FC236}">
                <a16:creationId xmlns:a16="http://schemas.microsoft.com/office/drawing/2014/main" id="{414849BE-4555-23DA-3016-4F605DC085F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" name="Content Placeholder 76">
            <a:extLst>
              <a:ext uri="{FF2B5EF4-FFF2-40B4-BE49-F238E27FC236}">
                <a16:creationId xmlns:a16="http://schemas.microsoft.com/office/drawing/2014/main" id="{B7552231-D89C-1315-68DE-FD9A3B6F46EB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Content Placeholder 78">
            <a:extLst>
              <a:ext uri="{FF2B5EF4-FFF2-40B4-BE49-F238E27FC236}">
                <a16:creationId xmlns:a16="http://schemas.microsoft.com/office/drawing/2014/main" id="{4147DFAB-04EB-EAC6-3F6A-DA8FEE4710FF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37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9BB9-B452-E5A6-D7B4-AAB5667E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19" y="239069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D4346-A5D1-5738-0E14-B1F06D7B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4E84A-DF4C-EABE-8FCC-F2E9BE91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E5501-95B9-B56C-D646-DA54F9B2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9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7040EB-C61A-D204-2897-FC8E24A8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E4AD873-AF1E-F2CB-0CC6-F86817BF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E2D374-1A43-76E2-D0A2-97B35318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234DC4-E5BF-B654-6E9E-08981E17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7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E030-9781-F470-8240-514A53B3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D56C2-5B50-8B11-814B-971F002A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8561-8968-AD32-A467-9F3BE441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C4469-2101-E642-FB7C-B7692B26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710" r:id="rId3"/>
    <p:sldLayoutId id="2147483711" r:id="rId4"/>
    <p:sldLayoutId id="2147483692" r:id="rId5"/>
    <p:sldLayoutId id="2147483691" r:id="rId6"/>
    <p:sldLayoutId id="2147483690" r:id="rId7"/>
    <p:sldLayoutId id="2147483674" r:id="rId8"/>
    <p:sldLayoutId id="214748368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1.sv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2.png"/><Relationship Id="rId15" Type="http://schemas.openxmlformats.org/officeDocument/2006/relationships/image" Target="../media/image46.sv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11.svg"/><Relationship Id="rId4" Type="http://schemas.openxmlformats.org/officeDocument/2006/relationships/image" Target="../media/image48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hyperlink" Target="https://finred.usalearning.gov/Consumer-Protections" TargetMode="Externa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hyperlink" Target="https://finred.usalearning.gov/eNews-subscriber" TargetMode="Externa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hyperlink" Target="https://installations.militaryonesource.mil/" TargetMode="External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hyperlink" Target="https://finred.usalearning.gov/pfcMap" TargetMode="External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DoDFINRED" TargetMode="External"/><Relationship Id="rId13" Type="http://schemas.openxmlformats.org/officeDocument/2006/relationships/image" Target="../media/image70.png"/><Relationship Id="rId3" Type="http://schemas.openxmlformats.org/officeDocument/2006/relationships/hyperlink" Target="https://finred.usalearning.gov/" TargetMode="External"/><Relationship Id="rId7" Type="http://schemas.openxmlformats.org/officeDocument/2006/relationships/hyperlink" Target="https://www.instagram.com/DoDFINRED" TargetMode="External"/><Relationship Id="rId12" Type="http://schemas.openxmlformats.org/officeDocument/2006/relationships/image" Target="../media/image69.png"/><Relationship Id="rId17" Type="http://schemas.openxmlformats.org/officeDocument/2006/relationships/image" Target="../media/image65.png"/><Relationship Id="rId2" Type="http://schemas.openxmlformats.org/officeDocument/2006/relationships/image" Target="../media/image5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x.com/DoDFINRED" TargetMode="External"/><Relationship Id="rId11" Type="http://schemas.openxmlformats.org/officeDocument/2006/relationships/image" Target="../media/image68.png"/><Relationship Id="rId5" Type="http://schemas.openxmlformats.org/officeDocument/2006/relationships/hyperlink" Target="https://www.facebook.com/DoDFINRED" TargetMode="External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hyperlink" Target="https://www.linkedin.com/company/DoDFINRED" TargetMode="External"/><Relationship Id="rId9" Type="http://schemas.openxmlformats.org/officeDocument/2006/relationships/hyperlink" Target="https://www.milspousemoneymission.org/" TargetMode="External"/><Relationship Id="rId1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11.svg"/><Relationship Id="rId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8670-D3F2-A151-4B18-22B03F951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0500" y="3149601"/>
            <a:ext cx="3784092" cy="2175434"/>
          </a:xfrm>
        </p:spPr>
        <p:txBody>
          <a:bodyPr>
            <a:normAutofit/>
          </a:bodyPr>
          <a:lstStyle/>
          <a:p>
            <a:r>
              <a:rPr lang="en-US" dirty="0"/>
              <a:t>Blended Retirement System (BRS)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F5DDF46-3986-096E-2BAB-9D826F7F4136}"/>
              </a:ext>
            </a:extLst>
          </p:cNvPr>
          <p:cNvSpPr txBox="1">
            <a:spLocks/>
          </p:cNvSpPr>
          <p:nvPr/>
        </p:nvSpPr>
        <p:spPr>
          <a:xfrm>
            <a:off x="70348" y="6600906"/>
            <a:ext cx="1146165" cy="483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19083-3D70-131A-50E8-DB8D747CC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5946873"/>
            <a:ext cx="3735827" cy="8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0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27170-D6CB-F99A-74FC-30AFF094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67FBFAF-FF8D-13D3-43A5-FACB24CEB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199" y="-2260"/>
            <a:ext cx="6734056" cy="6860260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40480D8-0FB4-6C9F-3A27-0C11FD9CD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577" y="1746505"/>
            <a:ext cx="6510528" cy="4215384"/>
          </a:xfrm>
          <a:prstGeom prst="rect">
            <a:avLst/>
          </a:prstGeom>
          <a:ln w="12700">
            <a:solidFill>
              <a:srgbClr val="083554"/>
            </a:solidFill>
          </a:ln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FD4D155-CD67-EC33-AC2D-E989D938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1527" y="1409121"/>
            <a:ext cx="5430472" cy="5446339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21871-670F-F2F4-0016-8870AF40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100584"/>
            <a:ext cx="10222992" cy="9326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Defined Contribution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C72F3E-5EE3-B4B0-BB18-523F650D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10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9D4FE-A0FD-174D-F2E9-EE70017D86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23880" y="1442706"/>
            <a:ext cx="5149970" cy="5412753"/>
          </a:xfrm>
        </p:spPr>
        <p:txBody>
          <a:bodyPr anchor="ctr">
            <a:noAutofit/>
          </a:bodyPr>
          <a:lstStyle/>
          <a:p>
            <a:pPr marL="365760">
              <a:spcAft>
                <a:spcPts val="1800"/>
              </a:spcAft>
            </a:pPr>
            <a:r>
              <a:rPr lang="en-US" sz="2000" dirty="0"/>
              <a:t>Automatically enrolled after 60 days of service</a:t>
            </a:r>
          </a:p>
          <a:p>
            <a:pPr marL="365760">
              <a:spcAft>
                <a:spcPts val="1800"/>
              </a:spcAft>
            </a:pPr>
            <a:r>
              <a:rPr lang="en-US" sz="2000" dirty="0"/>
              <a:t>5% of basic pay automatically deducted and contributed to your TSP</a:t>
            </a:r>
          </a:p>
          <a:p>
            <a:pPr marL="365760">
              <a:spcAft>
                <a:spcPts val="1800"/>
              </a:spcAft>
            </a:pPr>
            <a:r>
              <a:rPr lang="en-US" sz="2000" dirty="0"/>
              <a:t>Contributions go toward age-appropriate lifecycle fund</a:t>
            </a:r>
          </a:p>
          <a:p>
            <a:pPr marL="365760">
              <a:spcAft>
                <a:spcPts val="1800"/>
              </a:spcAft>
            </a:pPr>
            <a:r>
              <a:rPr lang="en-US" sz="2000" dirty="0"/>
              <a:t>Service Automatic (1%) Contribution and Service Matching Contributions made with pre-tax dollars</a:t>
            </a:r>
          </a:p>
          <a:p>
            <a:pPr marL="365760">
              <a:spcAft>
                <a:spcPts val="1800"/>
              </a:spcAft>
            </a:pPr>
            <a:r>
              <a:rPr lang="en-US" sz="2000" dirty="0"/>
              <a:t>Vested after 2 years of service from PEBD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5C09E9-B06E-59AF-7E59-DB4D85E4D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01C5DA7-9969-8ADA-5989-0EAC690AC5C5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A6CD8BB-0746-38A2-99BD-3B6F42A0EE30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0322280C-32E5-A996-DBE3-EFCB8BED555E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2F54B1A-A01C-CC5F-629F-A906897F0FBC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19">
                <a:extLst>
                  <a:ext uri="{FF2B5EF4-FFF2-40B4-BE49-F238E27FC236}">
                    <a16:creationId xmlns:a16="http://schemas.microsoft.com/office/drawing/2014/main" id="{6B3949A6-0E94-CFD6-1BAF-A9A7CB1A807A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0C40BA49-07EA-D204-6F7E-5F8697FA0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pic>
        <p:nvPicPr>
          <p:cNvPr id="39" name="Graphic 38" descr="Chevron arrows with solid fill">
            <a:extLst>
              <a:ext uri="{FF2B5EF4-FFF2-40B4-BE49-F238E27FC236}">
                <a16:creationId xmlns:a16="http://schemas.microsoft.com/office/drawing/2014/main" id="{374474BB-F83B-6593-BD5E-D3DD4FB8F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38257" y="1802764"/>
            <a:ext cx="565681" cy="548640"/>
          </a:xfrm>
          <a:prstGeom prst="rect">
            <a:avLst/>
          </a:prstGeom>
        </p:spPr>
      </p:pic>
      <p:pic>
        <p:nvPicPr>
          <p:cNvPr id="41" name="Graphic 40" descr="Chevron arrows with solid fill">
            <a:extLst>
              <a:ext uri="{FF2B5EF4-FFF2-40B4-BE49-F238E27FC236}">
                <a16:creationId xmlns:a16="http://schemas.microsoft.com/office/drawing/2014/main" id="{0FDC6363-4925-1AAF-35F8-45DB699FE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38257" y="2701319"/>
            <a:ext cx="565681" cy="548640"/>
          </a:xfrm>
          <a:prstGeom prst="rect">
            <a:avLst/>
          </a:prstGeom>
        </p:spPr>
      </p:pic>
      <p:pic>
        <p:nvPicPr>
          <p:cNvPr id="27" name="Graphic 26" descr="Chevron arrows with solid fill">
            <a:extLst>
              <a:ext uri="{FF2B5EF4-FFF2-40B4-BE49-F238E27FC236}">
                <a16:creationId xmlns:a16="http://schemas.microsoft.com/office/drawing/2014/main" id="{247C4202-EBDC-93B9-6F68-17821F0E9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38257" y="3599834"/>
            <a:ext cx="565681" cy="548640"/>
          </a:xfrm>
          <a:prstGeom prst="rect">
            <a:avLst/>
          </a:prstGeom>
        </p:spPr>
      </p:pic>
      <p:pic>
        <p:nvPicPr>
          <p:cNvPr id="28" name="Graphic 27" descr="Chevron arrows with solid fill">
            <a:extLst>
              <a:ext uri="{FF2B5EF4-FFF2-40B4-BE49-F238E27FC236}">
                <a16:creationId xmlns:a16="http://schemas.microsoft.com/office/drawing/2014/main" id="{91ED239A-E5AB-9744-5FB6-EF77C30EC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38257" y="4509334"/>
            <a:ext cx="565681" cy="548640"/>
          </a:xfrm>
          <a:prstGeom prst="rect">
            <a:avLst/>
          </a:prstGeom>
        </p:spPr>
      </p:pic>
      <p:pic>
        <p:nvPicPr>
          <p:cNvPr id="29" name="Graphic 28" descr="Chevron arrows with solid fill">
            <a:extLst>
              <a:ext uri="{FF2B5EF4-FFF2-40B4-BE49-F238E27FC236}">
                <a16:creationId xmlns:a16="http://schemas.microsoft.com/office/drawing/2014/main" id="{E3D00F96-6856-34D2-55CB-E3E575B6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38257" y="5683992"/>
            <a:ext cx="56568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7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10CE4-8C5F-A1C3-DC51-C1799AC5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0C32-ED0B-308C-F886-6888DF7A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100584"/>
            <a:ext cx="10222992" cy="9326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Leave and Earnings Statement (LES)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B816F-0263-4C0A-2E4E-A0C899CC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11</a:t>
            </a:fld>
            <a:endParaRPr lang="en-US" b="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9DA0B1-FE9E-81DC-C8D3-99355C34D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04BC41D-8FE6-3400-1BA9-8263B5D95B3F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F60C1E5-B138-417F-ABD5-10048FDFB49C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61652022-23DB-D53C-0533-E6E2D8F8B94E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CA8DBF7-AB4B-EF58-C334-328DAB9F8427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19">
                <a:extLst>
                  <a:ext uri="{FF2B5EF4-FFF2-40B4-BE49-F238E27FC236}">
                    <a16:creationId xmlns:a16="http://schemas.microsoft.com/office/drawing/2014/main" id="{16B30AA8-C01A-784E-AA1B-FBB499171BBF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DE0E1EC7-271F-FBB7-C757-77CC0ADD5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pic>
        <p:nvPicPr>
          <p:cNvPr id="5" name="Picture 4" descr="An image of a blank Leave and Earnings Statement (LES).">
            <a:extLst>
              <a:ext uri="{FF2B5EF4-FFF2-40B4-BE49-F238E27FC236}">
                <a16:creationId xmlns:a16="http://schemas.microsoft.com/office/drawing/2014/main" id="{481FC236-85FB-60A1-DD88-3F633BD73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49" y="1131316"/>
            <a:ext cx="9116903" cy="514360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2B47A-DA56-07F6-7191-752EEFCE17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1611" y="6323984"/>
            <a:ext cx="7268779" cy="485032"/>
          </a:xfrm>
        </p:spPr>
        <p:txBody>
          <a:bodyPr anchor="ctr">
            <a:noAutofit/>
          </a:bodyPr>
          <a:lstStyle/>
          <a:p>
            <a:pPr marL="365760" algn="ctr">
              <a:spcAft>
                <a:spcPts val="1800"/>
              </a:spcAft>
            </a:pPr>
            <a:r>
              <a:rPr lang="en-US" sz="1800" b="1" i="1" dirty="0"/>
              <a:t>(Please note: LES formats can vary. The example shown may not reflect all versions across all Services.)</a:t>
            </a:r>
          </a:p>
        </p:txBody>
      </p:sp>
    </p:spTree>
    <p:extLst>
      <p:ext uri="{BB962C8B-B14F-4D97-AF65-F5344CB8AC3E}">
        <p14:creationId xmlns:p14="http://schemas.microsoft.com/office/powerpoint/2010/main" val="273692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6DC6D-6322-9C85-8380-F06E2441F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4EDA22E-3661-99FF-F179-370D1340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199" y="-2260"/>
            <a:ext cx="6734056" cy="6860260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5E1F907-A033-169D-20A9-30C29FC66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1527" y="1409121"/>
            <a:ext cx="5430472" cy="5446339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49519-25EC-4D78-F00F-7B67AC70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100584"/>
            <a:ext cx="10222992" cy="9326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Continuation Pay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DCD16E-8A3F-BB79-8D80-1877802E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12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4227B-2E74-1DDA-BBF5-D527B6AFF6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90798" y="1850993"/>
            <a:ext cx="5064626" cy="4852818"/>
          </a:xfrm>
        </p:spPr>
        <p:txBody>
          <a:bodyPr>
            <a:normAutofit/>
          </a:bodyPr>
          <a:lstStyle/>
          <a:p>
            <a:pPr marL="365760">
              <a:spcAft>
                <a:spcPts val="3000"/>
              </a:spcAft>
            </a:pPr>
            <a:r>
              <a:rPr lang="en-US" dirty="0"/>
              <a:t>One-time, mid-career bonus</a:t>
            </a:r>
          </a:p>
          <a:p>
            <a:pPr marL="365760">
              <a:spcAft>
                <a:spcPts val="3000"/>
              </a:spcAft>
            </a:pPr>
            <a:r>
              <a:rPr lang="en-US" dirty="0"/>
              <a:t>Eligible between 7 and no more than 12 years of service from PEBD</a:t>
            </a:r>
          </a:p>
          <a:p>
            <a:pPr marL="365760">
              <a:spcAft>
                <a:spcPts val="3000"/>
              </a:spcAft>
            </a:pPr>
            <a:r>
              <a:rPr lang="en-US" dirty="0"/>
              <a:t>Requires additional obligated service</a:t>
            </a:r>
          </a:p>
          <a:p>
            <a:pPr marL="365760">
              <a:spcAft>
                <a:spcPts val="3000"/>
              </a:spcAft>
            </a:pPr>
            <a:r>
              <a:rPr lang="en-US" dirty="0"/>
              <a:t>Amount/timing determined by each Service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AB54A6-F7AD-6DA7-6465-2B246CB8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AE9A43D-12F2-FD61-7FAB-5FE20B25039B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DDB1182-D9F6-F2AF-CA41-F2C5B8415845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60296156-4F50-DC2C-329B-1AD539741F50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7FED7B-7B9E-839E-DF02-27C367D774DE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19">
                <a:extLst>
                  <a:ext uri="{FF2B5EF4-FFF2-40B4-BE49-F238E27FC236}">
                    <a16:creationId xmlns:a16="http://schemas.microsoft.com/office/drawing/2014/main" id="{2CBF9B6B-41B0-F0BB-A6AE-5EF05FD80E78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988321E4-FD72-BA72-7703-9E06DA68A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pic>
        <p:nvPicPr>
          <p:cNvPr id="39" name="Graphic 38" descr="Chevron arrows with solid fill">
            <a:extLst>
              <a:ext uri="{FF2B5EF4-FFF2-40B4-BE49-F238E27FC236}">
                <a16:creationId xmlns:a16="http://schemas.microsoft.com/office/drawing/2014/main" id="{DD5C0626-FD47-C9EA-DA3C-A4BF3006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81226" y="1811192"/>
            <a:ext cx="548640" cy="548640"/>
          </a:xfrm>
          <a:prstGeom prst="rect">
            <a:avLst/>
          </a:prstGeom>
        </p:spPr>
      </p:pic>
      <p:pic>
        <p:nvPicPr>
          <p:cNvPr id="41" name="Graphic 40" descr="Chevron arrows with solid fill">
            <a:extLst>
              <a:ext uri="{FF2B5EF4-FFF2-40B4-BE49-F238E27FC236}">
                <a16:creationId xmlns:a16="http://schemas.microsoft.com/office/drawing/2014/main" id="{6277649B-F650-3838-B79C-EBAA3F42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81226" y="2690251"/>
            <a:ext cx="548640" cy="548640"/>
          </a:xfrm>
          <a:prstGeom prst="rect">
            <a:avLst/>
          </a:prstGeom>
        </p:spPr>
      </p:pic>
      <p:pic>
        <p:nvPicPr>
          <p:cNvPr id="27" name="Graphic 26" descr="Chevron arrows with solid fill">
            <a:extLst>
              <a:ext uri="{FF2B5EF4-FFF2-40B4-BE49-F238E27FC236}">
                <a16:creationId xmlns:a16="http://schemas.microsoft.com/office/drawing/2014/main" id="{81C159CA-703C-2B54-B26D-055E991D2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81226" y="4361060"/>
            <a:ext cx="548640" cy="548640"/>
          </a:xfrm>
          <a:prstGeom prst="rect">
            <a:avLst/>
          </a:prstGeom>
        </p:spPr>
      </p:pic>
      <p:pic>
        <p:nvPicPr>
          <p:cNvPr id="28" name="Graphic 27" descr="Chevron arrows with solid fill">
            <a:extLst>
              <a:ext uri="{FF2B5EF4-FFF2-40B4-BE49-F238E27FC236}">
                <a16:creationId xmlns:a16="http://schemas.microsoft.com/office/drawing/2014/main" id="{579DF7B4-28E5-1CA7-3C39-77F28A505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81226" y="5621655"/>
            <a:ext cx="548640" cy="54864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A57DBD4-7F0E-9692-1C92-1D21A4502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" y="1746504"/>
            <a:ext cx="6510528" cy="4215384"/>
          </a:xfrm>
          <a:prstGeom prst="rect">
            <a:avLst/>
          </a:prstGeom>
          <a:ln w="12700">
            <a:solidFill>
              <a:srgbClr val="083554"/>
            </a:solidFill>
          </a:ln>
        </p:spPr>
      </p:pic>
    </p:spTree>
    <p:extLst>
      <p:ext uri="{BB962C8B-B14F-4D97-AF65-F5344CB8AC3E}">
        <p14:creationId xmlns:p14="http://schemas.microsoft.com/office/powerpoint/2010/main" val="17351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B8353-0377-0898-52CD-E4A19E67D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E91FA-509C-586A-FA0F-8D53BB3B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199" y="-2260"/>
            <a:ext cx="6734056" cy="6860260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4EB3DCE-1C84-8685-0339-917FEC40B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1527" y="1409121"/>
            <a:ext cx="5430472" cy="5446339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2F90218-6A56-BAF0-8FC2-45AE9F7C4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1746504"/>
            <a:ext cx="6510528" cy="4215384"/>
          </a:xfrm>
          <a:prstGeom prst="rect">
            <a:avLst/>
          </a:prstGeom>
          <a:ln w="12700">
            <a:solidFill>
              <a:srgbClr val="083554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59B6B7-1C76-5BAB-00AD-A5A4AFDD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100584"/>
            <a:ext cx="10222992" cy="9326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Lump Sum Option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5E086B-53AB-1862-2C4E-62031EC5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13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87F8B-20C1-3CD8-5DE8-4E9F04D6E3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8525" y="2355306"/>
            <a:ext cx="5030055" cy="4344818"/>
          </a:xfrm>
        </p:spPr>
        <p:txBody>
          <a:bodyPr>
            <a:normAutofit/>
          </a:bodyPr>
          <a:lstStyle/>
          <a:p>
            <a:pPr marL="365760">
              <a:spcAft>
                <a:spcPts val="3000"/>
              </a:spcAft>
            </a:pPr>
            <a:r>
              <a:rPr lang="en-US" dirty="0"/>
              <a:t>Take 25% or 50% of retired pay up front at retirement</a:t>
            </a:r>
          </a:p>
          <a:p>
            <a:pPr marL="365760">
              <a:spcAft>
                <a:spcPts val="3000"/>
              </a:spcAft>
            </a:pPr>
            <a:r>
              <a:rPr lang="en-US" dirty="0"/>
              <a:t>Lump sum is discounted and taxable</a:t>
            </a:r>
          </a:p>
          <a:p>
            <a:pPr marL="365760">
              <a:spcAft>
                <a:spcPts val="3000"/>
              </a:spcAft>
            </a:pPr>
            <a:r>
              <a:rPr lang="en-US" dirty="0"/>
              <a:t>Monthly pay reduced until reach Social Security retirement age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B7CCBF-A4FA-C8CA-1794-6E454DAEA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0635D64-27BB-D3F3-FC52-4E0272F5E8B4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1491938-0C13-B5F8-A19C-0D4A7478A72D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8C94DE61-C35A-ED62-0DFE-C579EF1D7BD3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79B465C-AB3B-8132-5F60-3248CEBE7030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19">
                <a:extLst>
                  <a:ext uri="{FF2B5EF4-FFF2-40B4-BE49-F238E27FC236}">
                    <a16:creationId xmlns:a16="http://schemas.microsoft.com/office/drawing/2014/main" id="{4180BCF4-D437-5726-8954-EE1350F355BE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BF6C1D41-EDAE-830C-8388-AF497A08A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pic>
        <p:nvPicPr>
          <p:cNvPr id="39" name="Graphic 38" descr="Chevron arrows with solid fill">
            <a:extLst>
              <a:ext uri="{FF2B5EF4-FFF2-40B4-BE49-F238E27FC236}">
                <a16:creationId xmlns:a16="http://schemas.microsoft.com/office/drawing/2014/main" id="{C78B2D37-8E5C-0790-9488-6E7046F07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09020" y="2322395"/>
            <a:ext cx="548640" cy="548640"/>
          </a:xfrm>
          <a:prstGeom prst="rect">
            <a:avLst/>
          </a:prstGeom>
        </p:spPr>
      </p:pic>
      <p:pic>
        <p:nvPicPr>
          <p:cNvPr id="41" name="Graphic 40" descr="Chevron arrows with solid fill">
            <a:extLst>
              <a:ext uri="{FF2B5EF4-FFF2-40B4-BE49-F238E27FC236}">
                <a16:creationId xmlns:a16="http://schemas.microsoft.com/office/drawing/2014/main" id="{C4BB415A-C15F-AF33-B499-6DE54E9C1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09020" y="3596791"/>
            <a:ext cx="548640" cy="548640"/>
          </a:xfrm>
          <a:prstGeom prst="rect">
            <a:avLst/>
          </a:prstGeom>
        </p:spPr>
      </p:pic>
      <p:pic>
        <p:nvPicPr>
          <p:cNvPr id="27" name="Graphic 26" descr="Chevron arrows with solid fill">
            <a:extLst>
              <a:ext uri="{FF2B5EF4-FFF2-40B4-BE49-F238E27FC236}">
                <a16:creationId xmlns:a16="http://schemas.microsoft.com/office/drawing/2014/main" id="{A083A84C-FB2A-5F11-B3A5-A8CBFE58F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09020" y="4869966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6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15030-0750-88E5-821D-C2F68C189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A566-6342-52CC-F52F-D22DC14D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Knowledge Check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E2063-6E6E-732A-65B7-6E51C961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53B1B-257D-915D-6EF8-3AC43360F3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1240" cy="3091543"/>
          </a:xfrm>
          <a:ln w="50800" cmpd="dbl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How long do you have to serve in order to keep the Service Automatic (1%) Contribution and its earnings?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1F2E8DE-1503-041D-DF05-7439B35257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3838" y="5334869"/>
            <a:ext cx="9921240" cy="1152144"/>
          </a:xfrm>
          <a:solidFill>
            <a:srgbClr val="0835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 Years</a:t>
            </a:r>
          </a:p>
        </p:txBody>
      </p:sp>
      <p:pic>
        <p:nvPicPr>
          <p:cNvPr id="32" name="Content Placeholder 30">
            <a:extLst>
              <a:ext uri="{FF2B5EF4-FFF2-40B4-BE49-F238E27FC236}">
                <a16:creationId xmlns:a16="http://schemas.microsoft.com/office/drawing/2014/main" id="{D5B37B56-852D-43EF-9455-B13F8BE3A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3347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D9C039-76C2-C463-7014-4B29A41DE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D9499-66CD-653E-CA9E-5A0AA06A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Knowledge Check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B8AF7-F36A-C412-0051-351FBA72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036E4-1BEA-FD78-013B-262B8AB5A7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4325" cy="3091543"/>
          </a:xfrm>
          <a:ln w="50800" cmpd="dbl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How many months after your pay entry base date (PEBD) do Service Matching Contributions begin?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728AAE3-E95F-573A-D60D-E9815D2444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3838" y="5330952"/>
            <a:ext cx="9918210" cy="1152144"/>
          </a:xfrm>
          <a:solidFill>
            <a:srgbClr val="0835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25 Months from PEBD</a:t>
            </a:r>
          </a:p>
        </p:txBody>
      </p:sp>
      <p:pic>
        <p:nvPicPr>
          <p:cNvPr id="54" name="Content Placeholder 30">
            <a:extLst>
              <a:ext uri="{FF2B5EF4-FFF2-40B4-BE49-F238E27FC236}">
                <a16:creationId xmlns:a16="http://schemas.microsoft.com/office/drawing/2014/main" id="{FC4E7730-7A82-4BD6-DCA2-01482EA68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3347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99A5466-59E2-533B-447A-401558938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164657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09909E-28F2-EABB-9E44-B81629389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304" y="41669"/>
            <a:ext cx="6118990" cy="6851193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35F47-1F33-BAB5-A00E-F6E7602C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100584"/>
            <a:ext cx="10222992" cy="9326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Thrift Savings Plan Basics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CAC63-F1D5-F205-54C0-BED8014E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16</a:t>
            </a:fld>
            <a:endParaRPr lang="en-US" b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6B20C0-624D-BD21-67F7-B8B1E276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66937EF-E021-560E-0398-E29904C7DFD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C6ECD60-90E1-F41B-E267-6F820B6FEF64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19">
                <a:extLst>
                  <a:ext uri="{FF2B5EF4-FFF2-40B4-BE49-F238E27FC236}">
                    <a16:creationId xmlns:a16="http://schemas.microsoft.com/office/drawing/2014/main" id="{1E96F33A-5CDE-0FDF-1B58-E79CB045D3CF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FEA07A3-2014-3938-AD59-60B60FA7453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19">
                <a:extLst>
                  <a:ext uri="{FF2B5EF4-FFF2-40B4-BE49-F238E27FC236}">
                    <a16:creationId xmlns:a16="http://schemas.microsoft.com/office/drawing/2014/main" id="{F2D618BA-4E96-D2C4-D957-27CD55462736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3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2B195B83-AD5A-FB50-EF4C-BDE18CD19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ABA7490-8422-25BE-1F08-A22EF800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9050" y="1429814"/>
            <a:ext cx="7442200" cy="5445591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F5D23-A4B0-E162-2CAB-D243B9CD5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1757" y="2163832"/>
            <a:ext cx="5084241" cy="3977554"/>
          </a:xfrm>
        </p:spPr>
        <p:txBody>
          <a:bodyPr>
            <a:normAutofit fontScale="92500"/>
          </a:bodyPr>
          <a:lstStyle/>
          <a:p>
            <a:pPr marL="36576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/>
              <a:t>Contribute 1% - 100% of incentive pay, special pay, and/or bonus pay</a:t>
            </a:r>
          </a:p>
          <a:p>
            <a:pPr marL="365760"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r>
              <a:rPr lang="en-US" sz="2200" dirty="0"/>
              <a:t>Traditional vs Roth account</a:t>
            </a:r>
          </a:p>
          <a:p>
            <a:pPr marL="73152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200" dirty="0"/>
              <a:t>Traditional: pre-tax</a:t>
            </a:r>
          </a:p>
          <a:p>
            <a:pPr marL="73152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200" dirty="0"/>
              <a:t>Roth: after-tax</a:t>
            </a:r>
          </a:p>
          <a:p>
            <a:pPr marL="36576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/>
              <a:t>Fund selection</a:t>
            </a:r>
          </a:p>
          <a:p>
            <a:pPr marL="36576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/>
              <a:t>Monitor account</a:t>
            </a:r>
          </a:p>
          <a:p>
            <a:pPr marL="36576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/>
              <a:t>Designate beneficiaries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755A0-12B8-3616-818F-4A08F58BDE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3353" y="5297095"/>
            <a:ext cx="1562100" cy="417904"/>
          </a:xfrm>
        </p:spPr>
        <p:txBody>
          <a:bodyPr anchor="ctr">
            <a:normAutofit/>
          </a:bodyPr>
          <a:lstStyle/>
          <a:p>
            <a:pPr algn="ctr"/>
            <a:r>
              <a:rPr lang="en-US" sz="1600" b="1" i="1" dirty="0"/>
              <a:t>TSP.gov</a:t>
            </a:r>
          </a:p>
        </p:txBody>
      </p:sp>
      <p:pic>
        <p:nvPicPr>
          <p:cNvPr id="47" name="Picture 46" descr="QR Code for TSP.gov">
            <a:extLst>
              <a:ext uri="{FF2B5EF4-FFF2-40B4-BE49-F238E27FC236}">
                <a16:creationId xmlns:a16="http://schemas.microsoft.com/office/drawing/2014/main" id="{39B096CD-6E77-B610-8A58-6078DB98CD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0504" y="5693637"/>
            <a:ext cx="1097280" cy="1097280"/>
          </a:xfrm>
          <a:prstGeom prst="rect">
            <a:avLst/>
          </a:prstGeom>
        </p:spPr>
      </p:pic>
      <p:pic>
        <p:nvPicPr>
          <p:cNvPr id="46" name="Graphic 45" descr="Chevron arrows with solid fill">
            <a:extLst>
              <a:ext uri="{FF2B5EF4-FFF2-40B4-BE49-F238E27FC236}">
                <a16:creationId xmlns:a16="http://schemas.microsoft.com/office/drawing/2014/main" id="{D49389AC-50FA-741A-15E7-C712D6637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19532" y="2168644"/>
            <a:ext cx="457200" cy="457200"/>
          </a:xfrm>
          <a:prstGeom prst="rect">
            <a:avLst/>
          </a:prstGeom>
        </p:spPr>
      </p:pic>
      <p:pic>
        <p:nvPicPr>
          <p:cNvPr id="49" name="Graphic 48" descr="Chevron arrows with solid fill">
            <a:extLst>
              <a:ext uri="{FF2B5EF4-FFF2-40B4-BE49-F238E27FC236}">
                <a16:creationId xmlns:a16="http://schemas.microsoft.com/office/drawing/2014/main" id="{9D2DD521-5F83-C8D4-EE27-48936BB12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19532" y="3007750"/>
            <a:ext cx="457200" cy="457200"/>
          </a:xfrm>
          <a:prstGeom prst="rect">
            <a:avLst/>
          </a:prstGeom>
        </p:spPr>
      </p:pic>
      <p:pic>
        <p:nvPicPr>
          <p:cNvPr id="50" name="Graphic 49" descr="Chevron arrows with solid fill">
            <a:extLst>
              <a:ext uri="{FF2B5EF4-FFF2-40B4-BE49-F238E27FC236}">
                <a16:creationId xmlns:a16="http://schemas.microsoft.com/office/drawing/2014/main" id="{CC8F1C7F-9BA8-67C1-4712-593626795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19532" y="4570181"/>
            <a:ext cx="457200" cy="457200"/>
          </a:xfrm>
          <a:prstGeom prst="rect">
            <a:avLst/>
          </a:prstGeom>
        </p:spPr>
      </p:pic>
      <p:pic>
        <p:nvPicPr>
          <p:cNvPr id="51" name="Graphic 50" descr="Chevron arrows with solid fill">
            <a:extLst>
              <a:ext uri="{FF2B5EF4-FFF2-40B4-BE49-F238E27FC236}">
                <a16:creationId xmlns:a16="http://schemas.microsoft.com/office/drawing/2014/main" id="{E84C9285-1BCA-1F4B-0543-4414F485D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19532" y="5147037"/>
            <a:ext cx="457200" cy="457200"/>
          </a:xfrm>
          <a:prstGeom prst="rect">
            <a:avLst/>
          </a:prstGeom>
        </p:spPr>
      </p:pic>
      <p:pic>
        <p:nvPicPr>
          <p:cNvPr id="27" name="Graphic 26" descr="Chevron arrows with solid fill">
            <a:extLst>
              <a:ext uri="{FF2B5EF4-FFF2-40B4-BE49-F238E27FC236}">
                <a16:creationId xmlns:a16="http://schemas.microsoft.com/office/drawing/2014/main" id="{B69EF075-EF74-F55B-FFD5-A733F8DD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19532" y="57179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5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F9FE1-C9F9-7D9D-11A1-429244E4E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3E2D7444-ABCE-5B03-A7AF-3E72CA99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350599" y="5285014"/>
            <a:ext cx="626320" cy="783771"/>
          </a:xfrm>
          <a:prstGeom prst="homePlate">
            <a:avLst/>
          </a:prstGeom>
          <a:solidFill>
            <a:srgbClr val="0534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F0EE18-CAA7-4916-58B8-351276E5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40"/>
            <p:extLst>
              <p:ext uri="{D42A27DB-BD31-4B8C-83A1-F6EECF244321}">
                <p14:modId xmlns:p14="http://schemas.microsoft.com/office/powerpoint/2010/main" val="863333121"/>
              </p:ext>
            </p:extLst>
          </p:nvPr>
        </p:nvGraphicFramePr>
        <p:xfrm>
          <a:off x="932978" y="1087039"/>
          <a:ext cx="10478661" cy="575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0A0C0BEB-58BF-F796-0F64-186B40A7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624199" y="5285014"/>
            <a:ext cx="626320" cy="783771"/>
          </a:xfrm>
          <a:prstGeom prst="homePlate">
            <a:avLst/>
          </a:prstGeom>
          <a:solidFill>
            <a:srgbClr val="0534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5FA8B-1007-5F11-C953-FD996B41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100584"/>
            <a:ext cx="10222992" cy="9326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Thrift Savings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365157-A561-0E96-F545-839948EE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17</a:t>
            </a:fld>
            <a:endParaRPr lang="en-US" b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5A1063-3410-A717-A2EF-C0F01C3A9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141071-3ACB-FEDE-A853-876196DC4DAD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BD3FECC-2744-6509-61E2-9649F5FCE717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19">
                <a:extLst>
                  <a:ext uri="{FF2B5EF4-FFF2-40B4-BE49-F238E27FC236}">
                    <a16:creationId xmlns:a16="http://schemas.microsoft.com/office/drawing/2014/main" id="{66DC898E-CFC5-AC9F-C130-163AF06C4B20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BE2B784-1F0A-4967-39BF-C5B480E92C87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19">
                <a:extLst>
                  <a:ext uri="{FF2B5EF4-FFF2-40B4-BE49-F238E27FC236}">
                    <a16:creationId xmlns:a16="http://schemas.microsoft.com/office/drawing/2014/main" id="{FCBA664C-62F0-CEDF-B904-2DBED0869A6C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3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259DFA12-9919-B770-47EE-BD59311C6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943C01-70C9-4834-3A58-8356EF8165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40218" y="3447316"/>
            <a:ext cx="2194282" cy="1365983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/>
              <a:t>Contributions your Service makes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B4E7AF-603E-E1EC-BE9F-BA6D0E0B75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53541" y="2812487"/>
            <a:ext cx="2144774" cy="1207626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/>
              <a:t>Investment  performance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45975E-DB73-979A-596C-646A194435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29930" y="2127265"/>
            <a:ext cx="2181709" cy="1172012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/>
              <a:t>Time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5E642-3F5E-EF71-9568-01689A9011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2397" y="4114800"/>
            <a:ext cx="2171353" cy="1204659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2400" b="1" dirty="0"/>
              <a:t>How much you contribute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A306F64-572F-8B3D-3365-0FB785556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979" y="5677879"/>
            <a:ext cx="10479314" cy="810142"/>
          </a:xfrm>
          <a:prstGeom prst="rect">
            <a:avLst/>
          </a:prstGeom>
          <a:solidFill>
            <a:srgbClr val="0534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556C6DB-801F-96F3-7F53-AE173DE59B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5306" y="5686264"/>
            <a:ext cx="10478661" cy="761307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Growth Factors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CE1BB728-BEBD-7242-28C6-BADF9892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934914" y="5285014"/>
            <a:ext cx="626320" cy="783771"/>
          </a:xfrm>
          <a:prstGeom prst="homePlate">
            <a:avLst/>
          </a:prstGeom>
          <a:solidFill>
            <a:srgbClr val="0534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3A93AA9F-D4E5-B71D-A564-B06B8B525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007624" y="5285014"/>
            <a:ext cx="626320" cy="783771"/>
          </a:xfrm>
          <a:prstGeom prst="homePlate">
            <a:avLst/>
          </a:prstGeom>
          <a:solidFill>
            <a:srgbClr val="0534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3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983CA-CD27-4997-CAE3-D11276FAB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83A1FDC-758E-A677-9A03-34A53873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7876" y="1044848"/>
            <a:ext cx="7793373" cy="5809864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0D0BEC-D590-70F9-435C-2329AE057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637" y="944753"/>
            <a:ext cx="3262965" cy="5842086"/>
            <a:chOff x="1222407" y="944753"/>
            <a:chExt cx="3262965" cy="584208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62F0141-7DDC-BE19-E4D6-4D05BFA1C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" r="3506"/>
            <a:stretch/>
          </p:blipFill>
          <p:spPr>
            <a:xfrm>
              <a:off x="1580644" y="1163637"/>
              <a:ext cx="2554898" cy="5410113"/>
            </a:xfrm>
            <a:prstGeom prst="rect">
              <a:avLst/>
            </a:prstGeom>
          </p:spPr>
        </p:pic>
        <p:pic>
          <p:nvPicPr>
            <p:cNvPr id="30" name="Picture 29" descr="A picture containing text, monitor&#10;&#10;AI-generated content may be incorrect.">
              <a:extLst>
                <a:ext uri="{FF2B5EF4-FFF2-40B4-BE49-F238E27FC236}">
                  <a16:creationId xmlns:a16="http://schemas.microsoft.com/office/drawing/2014/main" id="{061DE106-CABB-FA8C-08BC-58E49700E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407" y="944753"/>
              <a:ext cx="3262965" cy="584208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11CCD8-B39A-167E-0378-614449A8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76" y="100584"/>
            <a:ext cx="10220248" cy="932688"/>
          </a:xfrm>
        </p:spPr>
        <p:txBody>
          <a:bodyPr/>
          <a:lstStyle/>
          <a:p>
            <a:pPr algn="ctr"/>
            <a:r>
              <a:rPr lang="en-US" dirty="0"/>
              <a:t>TSP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D5D00-2BE2-AE8A-EB35-3EA5A45A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3E35DC-92D9-FA5B-C727-20C7609C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A287682-26BC-08BB-A25F-0FE89920889E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0D4622-878C-57B0-0E88-61ED707EF882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19">
                <a:extLst>
                  <a:ext uri="{FF2B5EF4-FFF2-40B4-BE49-F238E27FC236}">
                    <a16:creationId xmlns:a16="http://schemas.microsoft.com/office/drawing/2014/main" id="{17D15BDA-49CF-FDFE-C9DE-98F159FBC2C1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D0C7FC6-14E7-7A97-8303-B029C0B01B67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19">
                <a:extLst>
                  <a:ext uri="{FF2B5EF4-FFF2-40B4-BE49-F238E27FC236}">
                    <a16:creationId xmlns:a16="http://schemas.microsoft.com/office/drawing/2014/main" id="{AC9D313E-CBC9-DCC1-4C5A-FC7400A3B45F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05B6A90A-2262-2F3B-A1A3-2AB16DF0E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F600EFD0-08CA-ED03-4256-8C3D60806092}"/>
              </a:ext>
            </a:extLst>
          </p:cNvPr>
          <p:cNvSpPr txBox="1">
            <a:spLocks/>
          </p:cNvSpPr>
          <p:nvPr/>
        </p:nvSpPr>
        <p:spPr>
          <a:xfrm>
            <a:off x="10705918" y="4937267"/>
            <a:ext cx="146385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TSP Contribution Calculator</a:t>
            </a:r>
          </a:p>
        </p:txBody>
      </p:sp>
      <p:pic>
        <p:nvPicPr>
          <p:cNvPr id="63" name="Picture 62" descr="QR Code for TSP Contribution Calculator">
            <a:extLst>
              <a:ext uri="{FF2B5EF4-FFF2-40B4-BE49-F238E27FC236}">
                <a16:creationId xmlns:a16="http://schemas.microsoft.com/office/drawing/2014/main" id="{2B1230B3-FA2B-E99F-D5F5-71109F75D6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207" y="5693637"/>
            <a:ext cx="1097280" cy="109728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0D8833-4EFC-2CC5-4CD9-203C635C9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0"/>
          </p:nvPr>
        </p:nvPicPr>
        <p:blipFill>
          <a:blip r:embed="rId7"/>
          <a:stretch>
            <a:fillRect/>
          </a:stretch>
        </p:blipFill>
        <p:spPr>
          <a:xfrm>
            <a:off x="4824582" y="5108357"/>
            <a:ext cx="731520" cy="731520"/>
          </a:xfrm>
        </p:spPr>
      </p:pic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B6BFFB7-FF35-32DC-5442-0AC4C3B622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95471" y="1601139"/>
            <a:ext cx="5490029" cy="512830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Retirement savings plan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Offers Traditional and Roth accounts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Contribution guidelines:</a:t>
            </a:r>
          </a:p>
          <a:p>
            <a:pPr marL="6858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Elections made through your pay system</a:t>
            </a:r>
          </a:p>
          <a:p>
            <a:pPr marL="6858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Contribute from basic, incentive, special and/or bonus pays (1-100%)</a:t>
            </a:r>
          </a:p>
          <a:p>
            <a:pPr marL="6858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 IRS annual contribution limits</a:t>
            </a:r>
          </a:p>
          <a:p>
            <a:pPr>
              <a:spcBef>
                <a:spcPts val="500"/>
              </a:spcBef>
              <a:spcAft>
                <a:spcPts val="180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Fund selection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TSP contribution calculator</a:t>
            </a:r>
          </a:p>
        </p:txBody>
      </p:sp>
      <p:pic>
        <p:nvPicPr>
          <p:cNvPr id="50" name="Content Placeholder 52">
            <a:extLst>
              <a:ext uri="{FF2B5EF4-FFF2-40B4-BE49-F238E27FC236}">
                <a16:creationId xmlns:a16="http://schemas.microsoft.com/office/drawing/2014/main" id="{01851CF9-4BFC-69A8-9C96-1D603289A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916022" y="2825804"/>
            <a:ext cx="548640" cy="595867"/>
          </a:xfrm>
          <a:prstGeom prst="rect">
            <a:avLst/>
          </a:prstGeom>
        </p:spPr>
      </p:pic>
      <p:pic>
        <p:nvPicPr>
          <p:cNvPr id="56" name="Content Placeholder 50">
            <a:extLst>
              <a:ext uri="{FF2B5EF4-FFF2-40B4-BE49-F238E27FC236}">
                <a16:creationId xmlns:a16="http://schemas.microsoft.com/office/drawing/2014/main" id="{6BC4B0E7-4167-6B72-C7BC-C94970F8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6022" y="2150340"/>
            <a:ext cx="548640" cy="595867"/>
          </a:xfrm>
          <a:prstGeom prst="rect">
            <a:avLst/>
          </a:prstGeom>
        </p:spPr>
      </p:pic>
      <p:pic>
        <p:nvPicPr>
          <p:cNvPr id="57" name="Content Placeholder 41">
            <a:extLst>
              <a:ext uri="{FF2B5EF4-FFF2-40B4-BE49-F238E27FC236}">
                <a16:creationId xmlns:a16="http://schemas.microsoft.com/office/drawing/2014/main" id="{65EFA869-4FED-1A5A-8B40-450C8B703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6022" y="1464182"/>
            <a:ext cx="548640" cy="595867"/>
          </a:xfrm>
          <a:prstGeom prst="rect">
            <a:avLst/>
          </a:prstGeom>
        </p:spPr>
      </p:pic>
      <p:pic>
        <p:nvPicPr>
          <p:cNvPr id="64" name="Graphic 63" descr="Chevron arrows with solid fill">
            <a:extLst>
              <a:ext uri="{FF2B5EF4-FFF2-40B4-BE49-F238E27FC236}">
                <a16:creationId xmlns:a16="http://schemas.microsoft.com/office/drawing/2014/main" id="{E44A528D-D9A9-2B26-4FBB-212603ADE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822137" y="4708606"/>
            <a:ext cx="365760" cy="397245"/>
          </a:xfrm>
          <a:prstGeom prst="rect">
            <a:avLst/>
          </a:prstGeom>
        </p:spPr>
      </p:pic>
      <p:pic>
        <p:nvPicPr>
          <p:cNvPr id="65" name="Content Placeholder 46">
            <a:extLst>
              <a:ext uri="{FF2B5EF4-FFF2-40B4-BE49-F238E27FC236}">
                <a16:creationId xmlns:a16="http://schemas.microsoft.com/office/drawing/2014/main" id="{8AA55037-5642-7EC9-108A-A0BA7FEEC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916022" y="5781152"/>
            <a:ext cx="548640" cy="595867"/>
          </a:xfrm>
          <a:prstGeom prst="rect">
            <a:avLst/>
          </a:prstGeom>
        </p:spPr>
      </p:pic>
      <p:pic>
        <p:nvPicPr>
          <p:cNvPr id="67" name="Graphic 66" descr="Chevron arrows with solid fill">
            <a:extLst>
              <a:ext uri="{FF2B5EF4-FFF2-40B4-BE49-F238E27FC236}">
                <a16:creationId xmlns:a16="http://schemas.microsoft.com/office/drawing/2014/main" id="{3A5DF4DD-607D-EBEF-C2A1-4854B24FE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822137" y="3930516"/>
            <a:ext cx="365760" cy="397245"/>
          </a:xfrm>
          <a:prstGeom prst="rect">
            <a:avLst/>
          </a:prstGeom>
        </p:spPr>
      </p:pic>
      <p:pic>
        <p:nvPicPr>
          <p:cNvPr id="68" name="Graphic 67" descr="Chevron arrows with solid fill">
            <a:extLst>
              <a:ext uri="{FF2B5EF4-FFF2-40B4-BE49-F238E27FC236}">
                <a16:creationId xmlns:a16="http://schemas.microsoft.com/office/drawing/2014/main" id="{62D3D0D9-31B2-3F97-63A0-8CAD91B3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822137" y="3393461"/>
            <a:ext cx="365760" cy="3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14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58D46-6487-E33E-9715-03DC34A49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A973-6804-E443-9DA1-95509A13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Knowledge Check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2A6914-5E1A-D8B0-68CE-09DB6D95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90ED9-6D01-D71E-B607-CB584D6882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4325" cy="3091543"/>
          </a:xfrm>
          <a:ln w="50800" cmpd="dbl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Where do you make changes to your TSP contribution elections?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E288942-7255-EBE5-BCE9-36F011CE7D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3838" y="5330952"/>
            <a:ext cx="9918210" cy="1152144"/>
          </a:xfrm>
          <a:solidFill>
            <a:srgbClr val="0835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Service payroll system</a:t>
            </a:r>
          </a:p>
        </p:txBody>
      </p:sp>
      <p:pic>
        <p:nvPicPr>
          <p:cNvPr id="54" name="Content Placeholder 30">
            <a:extLst>
              <a:ext uri="{FF2B5EF4-FFF2-40B4-BE49-F238E27FC236}">
                <a16:creationId xmlns:a16="http://schemas.microsoft.com/office/drawing/2014/main" id="{F9BCD00B-D4FA-F518-9A8A-0949B4099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3347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15A1FED-E14D-9DE4-603B-A5CEDE86D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" b="-267"/>
          <a:stretch/>
        </p:blipFill>
        <p:spPr>
          <a:xfrm>
            <a:off x="0" y="0"/>
            <a:ext cx="5330372" cy="688011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7789C85-ED56-55C8-51B7-C49EE7E92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448476" cy="6858000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811BF-B300-9BF6-AA0C-E1B55E76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415" y="100584"/>
            <a:ext cx="6109171" cy="932688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769B4-BDF5-448A-2EA0-C2879AB7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507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>
                <a:solidFill>
                  <a:schemeClr val="tx1"/>
                </a:solidFill>
              </a:rPr>
              <a:pPr algn="l"/>
              <a:t>2</a:t>
            </a:fld>
            <a:endParaRPr lang="en-US" b="0" dirty="0">
              <a:solidFill>
                <a:schemeClr val="tx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968D1B3-EADC-2703-F52E-CDC5C8DB6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A2EA0D7-653B-0622-D23C-C8345DF01D38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A562157-AE5F-B52C-B3AC-85F8D2DAD478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19">
                <a:extLst>
                  <a:ext uri="{FF2B5EF4-FFF2-40B4-BE49-F238E27FC236}">
                    <a16:creationId xmlns:a16="http://schemas.microsoft.com/office/drawing/2014/main" id="{5BEC6DC7-3FAA-FF08-4EA1-35C761CE7184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04BFE7-0812-6356-757A-DDC79BAE8F4C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19">
                <a:extLst>
                  <a:ext uri="{FF2B5EF4-FFF2-40B4-BE49-F238E27FC236}">
                    <a16:creationId xmlns:a16="http://schemas.microsoft.com/office/drawing/2014/main" id="{CCE49CAB-540D-8130-C1F8-0ABB7CBD66CC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7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F114EC82-DC29-D131-E5D8-6096848B8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945073B-DCBC-E8BE-F09D-6A6D9BF2C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9800" y="1444829"/>
            <a:ext cx="7442200" cy="5446339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6966C-CE72-2D02-0A40-59DF0A7683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4024" y="1817813"/>
            <a:ext cx="6448425" cy="4700370"/>
          </a:xfrm>
        </p:spPr>
        <p:txBody>
          <a:bodyPr anchor="ctr">
            <a:normAutofit/>
          </a:bodyPr>
          <a:lstStyle/>
          <a:p>
            <a:pPr marL="365760">
              <a:spcBef>
                <a:spcPts val="2400"/>
              </a:spcBef>
              <a:spcAft>
                <a:spcPts val="24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Retirement Planning and Financial Readiness</a:t>
            </a:r>
          </a:p>
          <a:p>
            <a:pPr marL="365760">
              <a:spcBef>
                <a:spcPts val="2400"/>
              </a:spcBef>
              <a:spcAft>
                <a:spcPts val="2400"/>
              </a:spcAft>
            </a:pPr>
            <a:r>
              <a:rPr lang="en-US" sz="2200" dirty="0"/>
              <a:t>The Uniformed Services Blended Retirement System (BRS)</a:t>
            </a:r>
          </a:p>
          <a:p>
            <a:pPr marL="365760">
              <a:spcBef>
                <a:spcPts val="2400"/>
              </a:spcBef>
              <a:spcAft>
                <a:spcPts val="24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Understanding the Thrift Savings Plan (TSP)</a:t>
            </a:r>
          </a:p>
          <a:p>
            <a:pPr marL="365760">
              <a:spcBef>
                <a:spcPts val="2400"/>
              </a:spcBef>
              <a:spcAft>
                <a:spcPts val="2400"/>
              </a:spcAft>
            </a:pPr>
            <a:r>
              <a:rPr lang="en-US" sz="2200" dirty="0"/>
              <a:t>How TSP Affects Future Retirement Savings and Military Pay</a:t>
            </a:r>
          </a:p>
          <a:p>
            <a:pPr marL="365760">
              <a:spcBef>
                <a:spcPts val="2400"/>
              </a:spcBef>
              <a:spcAft>
                <a:spcPts val="24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Managing Retirement Savings</a:t>
            </a:r>
          </a:p>
        </p:txBody>
      </p:sp>
      <p:pic>
        <p:nvPicPr>
          <p:cNvPr id="36" name="Graphic 35" descr="Chevron arrows with solid fill">
            <a:extLst>
              <a:ext uri="{FF2B5EF4-FFF2-40B4-BE49-F238E27FC236}">
                <a16:creationId xmlns:a16="http://schemas.microsoft.com/office/drawing/2014/main" id="{F9250755-4B20-7C08-E266-4C0C55FA1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19917" y="1761703"/>
            <a:ext cx="548640" cy="548640"/>
          </a:xfrm>
          <a:prstGeom prst="rect">
            <a:avLst/>
          </a:prstGeom>
        </p:spPr>
      </p:pic>
      <p:pic>
        <p:nvPicPr>
          <p:cNvPr id="39" name="Graphic 38" descr="Chevron arrows with solid fill">
            <a:extLst>
              <a:ext uri="{FF2B5EF4-FFF2-40B4-BE49-F238E27FC236}">
                <a16:creationId xmlns:a16="http://schemas.microsoft.com/office/drawing/2014/main" id="{C392645A-EA26-5F8E-13C6-C35CF69E7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19917" y="3883062"/>
            <a:ext cx="548640" cy="548640"/>
          </a:xfrm>
          <a:prstGeom prst="rect">
            <a:avLst/>
          </a:prstGeom>
        </p:spPr>
      </p:pic>
      <p:pic>
        <p:nvPicPr>
          <p:cNvPr id="40" name="Graphic 39" descr="Chevron arrows with solid fill">
            <a:extLst>
              <a:ext uri="{FF2B5EF4-FFF2-40B4-BE49-F238E27FC236}">
                <a16:creationId xmlns:a16="http://schemas.microsoft.com/office/drawing/2014/main" id="{14BC8AE2-F93C-909F-07F6-0A894828D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19917" y="2671345"/>
            <a:ext cx="548640" cy="548640"/>
          </a:xfrm>
          <a:prstGeom prst="rect">
            <a:avLst/>
          </a:prstGeom>
        </p:spPr>
      </p:pic>
      <p:pic>
        <p:nvPicPr>
          <p:cNvPr id="41" name="Graphic 40" descr="Chevron arrows with solid fill">
            <a:extLst>
              <a:ext uri="{FF2B5EF4-FFF2-40B4-BE49-F238E27FC236}">
                <a16:creationId xmlns:a16="http://schemas.microsoft.com/office/drawing/2014/main" id="{A5682535-7489-8A34-161E-9BB2A45F8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19917" y="4808337"/>
            <a:ext cx="548640" cy="548640"/>
          </a:xfrm>
          <a:prstGeom prst="rect">
            <a:avLst/>
          </a:prstGeom>
        </p:spPr>
      </p:pic>
      <p:pic>
        <p:nvPicPr>
          <p:cNvPr id="42" name="Graphic 41" descr="Chevron arrows with solid fill">
            <a:extLst>
              <a:ext uri="{FF2B5EF4-FFF2-40B4-BE49-F238E27FC236}">
                <a16:creationId xmlns:a16="http://schemas.microsoft.com/office/drawing/2014/main" id="{B385ECBA-2494-7D91-7523-96B328AD9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19917" y="602005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76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3E2C44-0550-3AE4-C448-CCAB7EC6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931C-71A1-E143-AEC2-EB491E34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Knowledge Check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60FAAE-A43D-F0FD-83BF-D321AAFF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FBB1C-829A-A831-9DFA-100DE173E0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4325" cy="3091543"/>
          </a:xfrm>
          <a:ln w="50800" cmpd="dbl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What is a Service member’s default contribution rate and what age-appropriate, professionally managed fund does it go into?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0758BB3-C739-B695-0CA0-647BB4C9B0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3838" y="5330952"/>
            <a:ext cx="9918210" cy="1152144"/>
          </a:xfrm>
          <a:solidFill>
            <a:srgbClr val="0835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Default rate: 5%; Fund: Lifecycle</a:t>
            </a:r>
          </a:p>
        </p:txBody>
      </p:sp>
      <p:pic>
        <p:nvPicPr>
          <p:cNvPr id="54" name="Content Placeholder 30">
            <a:extLst>
              <a:ext uri="{FF2B5EF4-FFF2-40B4-BE49-F238E27FC236}">
                <a16:creationId xmlns:a16="http://schemas.microsoft.com/office/drawing/2014/main" id="{BB4D3243-B05A-F1A2-5A11-EEA74449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3347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BF82A4-4632-FC5A-5729-74B165208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EA6C-1341-7DE5-5FA0-722C942B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1B0C3-2661-5A3A-F331-B0DE9C45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FB4C9-A16F-F006-F3EE-3E49CF6442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7" y="1883229"/>
            <a:ext cx="9921240" cy="3091543"/>
          </a:xfrm>
          <a:ln w="76200" cmpd="thinThick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What would motivate </a:t>
            </a:r>
            <a:r>
              <a:rPr lang="en-US" sz="3600" b="1"/>
              <a:t>you to start </a:t>
            </a:r>
            <a:r>
              <a:rPr lang="en-US" sz="3600" b="1" dirty="0"/>
              <a:t>saving today – even if retirement feels far off?</a:t>
            </a:r>
          </a:p>
        </p:txBody>
      </p:sp>
      <p:pic>
        <p:nvPicPr>
          <p:cNvPr id="57" name="Content Placeholder 30" descr="Chat bubble outline">
            <a:extLst>
              <a:ext uri="{FF2B5EF4-FFF2-40B4-BE49-F238E27FC236}">
                <a16:creationId xmlns:a16="http://schemas.microsoft.com/office/drawing/2014/main" id="{3BC6F540-9741-9D40-F694-C2D72BB9A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2915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75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A20F3-995F-BD6F-12C5-0C8D0668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75EED98-61D9-CCF8-7792-B6300EC2F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4" y="0"/>
            <a:ext cx="51816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D447032-7B39-D5C8-3E0B-2A26A623F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249" y="-2260"/>
            <a:ext cx="6445381" cy="6860260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A6EE7C8-4ABF-9517-191D-E71E764C3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9800" y="1409121"/>
            <a:ext cx="7442200" cy="5446339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E46E0-DF55-65F5-F02B-A3409D75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43" y="100584"/>
            <a:ext cx="6136114" cy="9326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Savings and Pay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70ABA-5EB4-AC16-F831-C86BE00E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B21E5-EEFF-C786-30D7-AA670FB601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5105" y="1555726"/>
            <a:ext cx="5739957" cy="515257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200" dirty="0"/>
              <a:t>Start early and contribute consistently to maximize potential earnings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Compound interest</a:t>
            </a:r>
          </a:p>
          <a:p>
            <a:pPr lvl="1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Accelerates your savings growth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200" dirty="0"/>
              <a:t>Maximize Service </a:t>
            </a:r>
            <a:r>
              <a:rPr lang="en-US" sz="2200"/>
              <a:t>Matching Contributions</a:t>
            </a:r>
            <a:endParaRPr lang="en-US" sz="22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422C11-19DB-2E5F-2340-DB1AFC813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9B6C81A-A008-4F95-843F-4B032BE10119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04C3D4F-30FE-2864-8124-76B5E95853F2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19">
                <a:extLst>
                  <a:ext uri="{FF2B5EF4-FFF2-40B4-BE49-F238E27FC236}">
                    <a16:creationId xmlns:a16="http://schemas.microsoft.com/office/drawing/2014/main" id="{5A53B899-AA5F-AD35-DDF6-1BA8C96F3890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21157D8-5018-D763-7510-B3D639C3E587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19">
                <a:extLst>
                  <a:ext uri="{FF2B5EF4-FFF2-40B4-BE49-F238E27FC236}">
                    <a16:creationId xmlns:a16="http://schemas.microsoft.com/office/drawing/2014/main" id="{5266F020-C681-697B-1A9D-C942957CEE7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5C3B314B-8055-46F7-D6C0-5FAB86F9A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pic>
        <p:nvPicPr>
          <p:cNvPr id="45" name="Content Placeholder 44">
            <a:extLst>
              <a:ext uri="{FF2B5EF4-FFF2-40B4-BE49-F238E27FC236}">
                <a16:creationId xmlns:a16="http://schemas.microsoft.com/office/drawing/2014/main" id="{C2AA7717-56E8-7CF1-E8E0-9B6DEDCF5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9882" y="4974092"/>
            <a:ext cx="731520" cy="731520"/>
          </a:xfrm>
        </p:spPr>
      </p:pic>
      <p:pic>
        <p:nvPicPr>
          <p:cNvPr id="47" name="Content Placeholder 46">
            <a:extLst>
              <a:ext uri="{FF2B5EF4-FFF2-40B4-BE49-F238E27FC236}">
                <a16:creationId xmlns:a16="http://schemas.microsoft.com/office/drawing/2014/main" id="{279D669D-117E-BABE-6F34-32E72D40B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09882" y="2640580"/>
            <a:ext cx="731520" cy="731520"/>
          </a:xfrm>
        </p:spPr>
      </p:pic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ACF69F4A-05A7-F604-4B69-9D268BDD6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0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9882" y="3614020"/>
            <a:ext cx="731520" cy="731520"/>
          </a:xfrm>
        </p:spPr>
      </p:pic>
      <p:pic>
        <p:nvPicPr>
          <p:cNvPr id="29" name="Graphic 28" descr="Chevron arrows with solid fill">
            <a:extLst>
              <a:ext uri="{FF2B5EF4-FFF2-40B4-BE49-F238E27FC236}">
                <a16:creationId xmlns:a16="http://schemas.microsoft.com/office/drawing/2014/main" id="{A7099176-B375-1979-D034-6B15EE5B8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449777" y="439287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35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F51786-CD2B-4569-723B-16CB537E5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D922-A6A6-9388-2892-DA42E818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FB36B-E1E8-F6F6-FDC8-8A5658EF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23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DD60E-9C1F-4B65-EA24-E2FA4FC1DD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28799"/>
            <a:ext cx="9924325" cy="3091543"/>
          </a:xfrm>
          <a:ln w="76200" cmpd="thinThick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Why is it important to actively manage your TSP account, instead of simply setting it up and leaving it alone?</a:t>
            </a:r>
          </a:p>
        </p:txBody>
      </p:sp>
      <p:pic>
        <p:nvPicPr>
          <p:cNvPr id="55" name="Content Placeholder 30" descr="Chat bubble outline">
            <a:extLst>
              <a:ext uri="{FF2B5EF4-FFF2-40B4-BE49-F238E27FC236}">
                <a16:creationId xmlns:a16="http://schemas.microsoft.com/office/drawing/2014/main" id="{2A3E8350-CC11-C912-F5D3-922E1ECF7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2915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80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29995-CE40-3A30-2CDF-72D5DA938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D93A53F-794B-B57A-94B8-48D3C1E1F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93324" cy="6858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311B666-8BE9-9314-69B4-539050D1E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734" y="0"/>
            <a:ext cx="6445381" cy="6858876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101C7-8E3D-8E7E-7FF4-4E0022FD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427" y="100584"/>
            <a:ext cx="8225146" cy="9326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Managing Retirement Savings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D82BDF-4C15-10A0-346F-2826580D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>
                <a:solidFill>
                  <a:schemeClr val="bg1"/>
                </a:solidFill>
              </a:rPr>
              <a:pPr algn="l"/>
              <a:t>24</a:t>
            </a:fld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3CDF42-2208-0F86-6B0A-60785D7DF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BBAC241-FE84-E385-D62F-2BF4F337B61E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E2F1A9C-FF96-BF20-B590-10904B7D88DE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19">
                <a:extLst>
                  <a:ext uri="{FF2B5EF4-FFF2-40B4-BE49-F238E27FC236}">
                    <a16:creationId xmlns:a16="http://schemas.microsoft.com/office/drawing/2014/main" id="{3D665378-E330-B45E-8E46-F0B023069AB7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21861E9-3D06-B0D7-B5B5-BECFF81F0DCC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19">
                <a:extLst>
                  <a:ext uri="{FF2B5EF4-FFF2-40B4-BE49-F238E27FC236}">
                    <a16:creationId xmlns:a16="http://schemas.microsoft.com/office/drawing/2014/main" id="{6F2706D5-783A-EF78-D8B8-C43F74627C8A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BEA7ABEC-5465-93E7-73B0-38B3D2A9C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CB19DD-FE06-A82D-E8C1-8359DBAB3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9050" y="1409120"/>
            <a:ext cx="7442200" cy="5445591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102C2-F99C-5FA1-C4F1-BB5D7360BF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68107" y="1634421"/>
            <a:ext cx="5806771" cy="499498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Actively manage your TSP through TSP.gov or the TSP app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2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Your TSP account is portable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Personal financial managers/counselors </a:t>
            </a:r>
            <a:endParaRPr lang="en-US" sz="2000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2E84F14-ABDF-FB8C-8C83-723EE86D38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757269" y="5294376"/>
            <a:ext cx="1352550" cy="362712"/>
          </a:xfrm>
        </p:spPr>
        <p:txBody>
          <a:bodyPr anchor="ctr">
            <a:normAutofit/>
          </a:bodyPr>
          <a:lstStyle/>
          <a:p>
            <a:pPr algn="ctr"/>
            <a:r>
              <a:rPr lang="en-US" sz="1600" b="1" i="1" dirty="0"/>
              <a:t>PFC Map</a:t>
            </a:r>
          </a:p>
        </p:txBody>
      </p:sp>
      <p:pic>
        <p:nvPicPr>
          <p:cNvPr id="34" name="Graphic 33" descr="Chevron arrows with solid fill">
            <a:extLst>
              <a:ext uri="{FF2B5EF4-FFF2-40B4-BE49-F238E27FC236}">
                <a16:creationId xmlns:a16="http://schemas.microsoft.com/office/drawing/2014/main" id="{F681A08D-A46F-F6D5-4BA4-6478D07E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68343" y="2704204"/>
            <a:ext cx="457200" cy="457200"/>
          </a:xfrm>
          <a:prstGeom prst="rect">
            <a:avLst/>
          </a:prstGeom>
        </p:spPr>
      </p:pic>
      <p:pic>
        <p:nvPicPr>
          <p:cNvPr id="43" name="Graphic 42" descr="Chevron arrows with solid fill">
            <a:extLst>
              <a:ext uri="{FF2B5EF4-FFF2-40B4-BE49-F238E27FC236}">
                <a16:creationId xmlns:a16="http://schemas.microsoft.com/office/drawing/2014/main" id="{4A4C024E-6DF8-A1F7-2B1F-B97217BF7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68343" y="5133371"/>
            <a:ext cx="457200" cy="457200"/>
          </a:xfrm>
          <a:prstGeom prst="rect">
            <a:avLst/>
          </a:prstGeom>
        </p:spPr>
      </p:pic>
      <p:pic>
        <p:nvPicPr>
          <p:cNvPr id="27" name="Picture 26" descr="QR Code for PFC Map">
            <a:extLst>
              <a:ext uri="{FF2B5EF4-FFF2-40B4-BE49-F238E27FC236}">
                <a16:creationId xmlns:a16="http://schemas.microsoft.com/office/drawing/2014/main" id="{5001607B-4A34-7D60-193A-3D2E080297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r="510"/>
          <a:stretch/>
        </p:blipFill>
        <p:spPr>
          <a:xfrm>
            <a:off x="10890504" y="5696712"/>
            <a:ext cx="1086081" cy="1097280"/>
          </a:xfrm>
          <a:prstGeom prst="rect">
            <a:avLst/>
          </a:prstGeom>
        </p:spPr>
      </p:pic>
      <p:pic>
        <p:nvPicPr>
          <p:cNvPr id="28" name="Graphic 27" descr="Chevron arrows with solid fill">
            <a:extLst>
              <a:ext uri="{FF2B5EF4-FFF2-40B4-BE49-F238E27FC236}">
                <a16:creationId xmlns:a16="http://schemas.microsoft.com/office/drawing/2014/main" id="{73EB3AAD-61DB-3107-3F01-59FDC339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68343" y="406716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96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254B6-6E47-DB95-6AC7-9568638EA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76B6-D405-9768-BCF4-59B80553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F64EB-3CC1-433F-473C-918294E1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25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04AB3-DBFB-7D0F-7C4D-E07A62A455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28799"/>
            <a:ext cx="9924325" cy="3091543"/>
          </a:xfrm>
          <a:ln w="76200" cmpd="thinThick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What is one step you </a:t>
            </a:r>
            <a:r>
              <a:rPr lang="en-US" sz="3600" b="1"/>
              <a:t>can take to </a:t>
            </a:r>
            <a:r>
              <a:rPr lang="en-US" sz="3600" b="1" dirty="0"/>
              <a:t>improve your financial security, and why act now?</a:t>
            </a:r>
          </a:p>
        </p:txBody>
      </p:sp>
      <p:pic>
        <p:nvPicPr>
          <p:cNvPr id="55" name="Content Placeholder 30" descr="Chat bubble outline">
            <a:extLst>
              <a:ext uri="{FF2B5EF4-FFF2-40B4-BE49-F238E27FC236}">
                <a16:creationId xmlns:a16="http://schemas.microsoft.com/office/drawing/2014/main" id="{C0BF791F-4DA0-C15D-EE96-5B427A3DE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62915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97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34CE-3572-5E34-40F3-650946DB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3" y="100584"/>
            <a:ext cx="10725346" cy="9326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Financial Readiness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0EAB3-7A08-1756-F368-8CF7EF44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79" y="6423025"/>
            <a:ext cx="2743200" cy="43766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5E7E25-1B37-0C2C-3873-F935800359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84329" y="3155146"/>
            <a:ext cx="3335531" cy="1327652"/>
          </a:xfrm>
        </p:spPr>
        <p:txBody>
          <a:bodyPr>
            <a:normAutofit lnSpcReduction="10000"/>
          </a:bodyPr>
          <a:lstStyle/>
          <a:p>
            <a:pPr>
              <a:spcBef>
                <a:spcPts val="450"/>
              </a:spcBef>
              <a:buSzPts val="1500"/>
            </a:pPr>
            <a:r>
              <a:rPr lang="en-US" sz="1400" b="1" dirty="0">
                <a:ea typeface="Saira SemiCondensed SemiBold"/>
                <a:sym typeface="Saira SemiCondensed SemiBold"/>
              </a:rPr>
              <a:t>Discover </a:t>
            </a:r>
            <a:r>
              <a:rPr lang="en-US" sz="1400" b="1" dirty="0" err="1">
                <a:ea typeface="Saira SemiCondensed SemiBold"/>
                <a:sym typeface="Saira SemiCondensed SemiBold"/>
              </a:rPr>
              <a:t>MilSpouse</a:t>
            </a:r>
            <a:r>
              <a:rPr lang="en-US" sz="1400" b="1" dirty="0">
                <a:ea typeface="Saira SemiCondensed SemiBold"/>
                <a:sym typeface="Saira SemiCondensed SemiBold"/>
              </a:rPr>
              <a:t> Money Mission resources including:</a:t>
            </a: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ea typeface="Open Sans" panose="020B0606030504020204" pitchFamily="34" charset="0"/>
              </a:rPr>
              <a:t>Money Ready curriculum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err="1">
                <a:ea typeface="Open Sans" panose="020B0606030504020204" pitchFamily="34" charset="0"/>
              </a:rPr>
              <a:t>MilLife</a:t>
            </a:r>
            <a:r>
              <a:rPr lang="en-US" sz="1400" dirty="0">
                <a:ea typeface="Open Sans" panose="020B0606030504020204" pitchFamily="34" charset="0"/>
              </a:rPr>
              <a:t> Milestones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ea typeface="Open Sans" panose="020B0606030504020204" pitchFamily="34" charset="0"/>
              </a:rPr>
              <a:t>Videos, blogs and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9098F9-CF42-CD35-FAB7-415A0DF3EE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14971" y="5154467"/>
            <a:ext cx="4361894" cy="100989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aira SemiCondensed SemiBold"/>
                <a:sym typeface="Saira SemiCondensed SemiBold"/>
              </a:rPr>
              <a:t>Sign up for our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aira SemiCondensed SemiBold"/>
                <a:sym typeface="Saira SemiCondensed SemiBold"/>
              </a:rPr>
              <a:t>eNewsletter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aira SemiCondensed SemiBold"/>
                <a:sym typeface="Saira SemiCondensed SemiBold"/>
              </a:rPr>
              <a:t> designed for Service members and spouses and service providers at:</a:t>
            </a:r>
          </a:p>
          <a:p>
            <a:pPr>
              <a:spcBef>
                <a:spcPts val="600"/>
              </a:spcBef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https://finred.usalearning.gov/eNews-subscriber</a:t>
            </a:r>
            <a:endParaRPr lang="en-US" sz="15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917A79-BF20-09A0-780F-4B376E166A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4724" y="6028757"/>
            <a:ext cx="1866900" cy="342407"/>
          </a:xfrm>
        </p:spPr>
        <p:txBody>
          <a:bodyPr>
            <a:normAutofit/>
          </a:bodyPr>
          <a:lstStyle/>
          <a:p>
            <a:r>
              <a:rPr lang="en-US" sz="1400" dirty="0"/>
              <a:t>Follow DoD FINRED: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2314E6-3398-FABD-06D4-92B56C3B15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228283" y="2558862"/>
            <a:ext cx="1411807" cy="391886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SCAN ME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CCE9102-F94F-5B6D-4F9D-6593A30F4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67180" y="1409728"/>
            <a:ext cx="5855860" cy="1149134"/>
          </a:xfrm>
        </p:spPr>
        <p:txBody>
          <a:bodyPr>
            <a:normAutofit/>
          </a:bodyPr>
          <a:lstStyle/>
          <a:p>
            <a:r>
              <a:rPr lang="en-US" sz="1600" dirty="0"/>
              <a:t>Visit the FINRED website at </a:t>
            </a:r>
            <a:r>
              <a:rPr lang="en-US" sz="1600" dirty="0">
                <a:hlinkClick r:id="rId3"/>
              </a:rPr>
              <a:t>https://finred.usalearning.gov/</a:t>
            </a:r>
            <a:r>
              <a:rPr lang="en-US" sz="1600" dirty="0"/>
              <a:t> for original, reliable and up-to-date financial information you can count on. </a:t>
            </a:r>
          </a:p>
          <a:p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52D484A-3A83-22BA-BB6F-43371E701E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4558" y="3220435"/>
            <a:ext cx="4968755" cy="1980709"/>
          </a:xfrm>
        </p:spPr>
        <p:txBody>
          <a:bodyPr>
            <a:normAutofit/>
          </a:bodyPr>
          <a:lstStyle/>
          <a:p>
            <a:r>
              <a:rPr lang="en-US" sz="1400" b="1" dirty="0">
                <a:ea typeface="Saira SemiCondensed SemiBold"/>
                <a:sym typeface="Saira SemiCondensed SemiBold"/>
              </a:rPr>
              <a:t>Use the Personal Financial Counselor Locator Map to find:</a:t>
            </a: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Free financial counselors both CONUS and OCONUS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Financial literacy education, training and resources</a:t>
            </a:r>
          </a:p>
          <a:p>
            <a:r>
              <a:rPr lang="en-US" sz="1400" dirty="0">
                <a:hlinkClick r:id="rId4"/>
              </a:rPr>
              <a:t>https://finred.usalearning.gov/pfcMap</a:t>
            </a: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614FAC-6159-1740-7D9A-4D31A60396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96024" y="5120497"/>
            <a:ext cx="3720255" cy="932688"/>
          </a:xfrm>
        </p:spPr>
        <p:txBody>
          <a:bodyPr>
            <a:normAutofit lnSpcReduction="10000"/>
          </a:bodyPr>
          <a:lstStyle/>
          <a:p>
            <a:r>
              <a:rPr lang="en-US" sz="1400" b="1" dirty="0" err="1"/>
              <a:t>MilitaryINSTALLATIONS</a:t>
            </a:r>
            <a:r>
              <a:rPr lang="en-US" sz="1400" b="1" dirty="0"/>
              <a:t> connects you </a:t>
            </a:r>
            <a:br>
              <a:rPr lang="en-US" sz="1400" b="1" dirty="0"/>
            </a:br>
            <a:r>
              <a:rPr lang="en-US" sz="1400" b="1" dirty="0"/>
              <a:t>to local programs, services and resources: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hlinkClick r:id="rId5"/>
              </a:rPr>
              <a:t>https://installations.militaryonesource.mil/</a:t>
            </a:r>
            <a:endParaRPr lang="en-US" sz="1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B3203-8AB9-836E-5BC3-AFB62CC09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870" y="844989"/>
            <a:ext cx="3487214" cy="2322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C5AF1A-57D9-72E0-445D-0B5619D82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54" y="3159091"/>
            <a:ext cx="1194920" cy="1546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E5328-D6D1-7AB9-117E-D520A946A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81" y="5203371"/>
            <a:ext cx="1303086" cy="5931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1" name="Picture 30" descr="Screenshot of MilitaryINSTALLATIONS website">
            <a:extLst>
              <a:ext uri="{FF2B5EF4-FFF2-40B4-BE49-F238E27FC236}">
                <a16:creationId xmlns:a16="http://schemas.microsoft.com/office/drawing/2014/main" id="{F1E3B549-3678-FBCD-4282-52669EBE11D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035" y="5117320"/>
            <a:ext cx="1674110" cy="7949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DFF33A-1BE9-2593-25A7-7212B9934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9879" y="3086573"/>
            <a:ext cx="1199266" cy="1552349"/>
          </a:xfrm>
          <a:prstGeom prst="rect">
            <a:avLst/>
          </a:prstGeom>
        </p:spPr>
      </p:pic>
      <p:pic>
        <p:nvPicPr>
          <p:cNvPr id="33" name="Picture 2" descr="LinkedIn Icon">
            <a:extLst>
              <a:ext uri="{FF2B5EF4-FFF2-40B4-BE49-F238E27FC236}">
                <a16:creationId xmlns:a16="http://schemas.microsoft.com/office/drawing/2014/main" id="{D83C4799-2A0A-4BBF-FBB3-03D22C6DC4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1292" y="6426448"/>
            <a:ext cx="319456" cy="316628"/>
          </a:xfrm>
          <a:prstGeom prst="rect">
            <a:avLst/>
          </a:prstGeom>
        </p:spPr>
      </p:pic>
      <p:pic>
        <p:nvPicPr>
          <p:cNvPr id="34" name="Picture 3" descr="Facebook icon">
            <a:extLst>
              <a:ext uri="{FF2B5EF4-FFF2-40B4-BE49-F238E27FC236}">
                <a16:creationId xmlns:a16="http://schemas.microsoft.com/office/drawing/2014/main" id="{BB6C53EC-ED1F-7B19-59EA-C83E3227B22D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956" y="6422577"/>
            <a:ext cx="348224" cy="329384"/>
          </a:xfrm>
          <a:prstGeom prst="rect">
            <a:avLst/>
          </a:prstGeom>
        </p:spPr>
      </p:pic>
      <p:pic>
        <p:nvPicPr>
          <p:cNvPr id="35" name="Picture 4" descr="X Icon">
            <a:extLst>
              <a:ext uri="{FF2B5EF4-FFF2-40B4-BE49-F238E27FC236}">
                <a16:creationId xmlns:a16="http://schemas.microsoft.com/office/drawing/2014/main" id="{CF8CB09E-8141-DECC-0BCB-ECCD39CF3F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0882" y="6447592"/>
            <a:ext cx="322910" cy="302298"/>
          </a:xfrm>
          <a:prstGeom prst="rect">
            <a:avLst/>
          </a:prstGeom>
        </p:spPr>
      </p:pic>
      <p:pic>
        <p:nvPicPr>
          <p:cNvPr id="37" name="Picture 5" descr="Instagram icon">
            <a:extLst>
              <a:ext uri="{FF2B5EF4-FFF2-40B4-BE49-F238E27FC236}">
                <a16:creationId xmlns:a16="http://schemas.microsoft.com/office/drawing/2014/main" id="{F3955491-7CE7-60B4-8058-3CDF84BE021F}"/>
              </a:ext>
            </a:extLst>
          </p:cNvPr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387" y="6429051"/>
            <a:ext cx="348224" cy="329384"/>
          </a:xfrm>
          <a:prstGeom prst="rect">
            <a:avLst/>
          </a:prstGeom>
        </p:spPr>
      </p:pic>
      <p:pic>
        <p:nvPicPr>
          <p:cNvPr id="39" name="Picture 6" descr="YouTube icon">
            <a:extLst>
              <a:ext uri="{FF2B5EF4-FFF2-40B4-BE49-F238E27FC236}">
                <a16:creationId xmlns:a16="http://schemas.microsoft.com/office/drawing/2014/main" id="{28E8725D-246D-2340-B493-20CB191FEC96}"/>
              </a:ext>
            </a:extLst>
          </p:cNvPr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169" y="6437286"/>
            <a:ext cx="348224" cy="329384"/>
          </a:xfrm>
          <a:prstGeom prst="rect">
            <a:avLst/>
          </a:prstGeom>
        </p:spPr>
      </p:pic>
      <p:pic>
        <p:nvPicPr>
          <p:cNvPr id="46" name="Picture 45" descr="FINRED Website Homepage QR Code">
            <a:extLst>
              <a:ext uri="{FF2B5EF4-FFF2-40B4-BE49-F238E27FC236}">
                <a16:creationId xmlns:a16="http://schemas.microsoft.com/office/drawing/2014/main" id="{7D88E96C-69DE-9243-7FD6-5A60D94206C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04797" y="1349268"/>
            <a:ext cx="1085326" cy="10972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51" name="Curved Connector 44">
            <a:extLst>
              <a:ext uri="{FF2B5EF4-FFF2-40B4-BE49-F238E27FC236}">
                <a16:creationId xmlns:a16="http://schemas.microsoft.com/office/drawing/2014/main" id="{3ACBCDA1-308E-E506-B4F8-EA373071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617123" y="2340755"/>
            <a:ext cx="12700" cy="271160"/>
          </a:xfrm>
          <a:prstGeom prst="curvedConnector4">
            <a:avLst>
              <a:gd name="adj1" fmla="val 981520"/>
              <a:gd name="adj2" fmla="val 847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Content Placeholder 27">
            <a:extLst>
              <a:ext uri="{FF2B5EF4-FFF2-40B4-BE49-F238E27FC236}">
                <a16:creationId xmlns:a16="http://schemas.microsoft.com/office/drawing/2014/main" id="{EC22A6D9-C2D9-42EE-9A23-B31E236C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7" y="6215107"/>
            <a:ext cx="2468880" cy="5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1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1FD9C-E988-3749-1FF4-E23F550E6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79FD-210C-BF08-DDC4-7D316698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27" y="100584"/>
            <a:ext cx="10725346" cy="9326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A256E5-2B53-034D-E25D-D374C058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79" y="6423025"/>
            <a:ext cx="2743200" cy="43766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746010-4859-147A-B885-2611B1D64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60F03C-967D-6F8B-8079-CA474E9E7031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7CC28A4-E9E4-63FB-B7C5-613CBAD6A7FC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19">
                <a:extLst>
                  <a:ext uri="{FF2B5EF4-FFF2-40B4-BE49-F238E27FC236}">
                    <a16:creationId xmlns:a16="http://schemas.microsoft.com/office/drawing/2014/main" id="{09BF8C35-2A41-6709-7630-16B89ACA732F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9FE84C8-37EE-B27E-654E-5C23F98892FA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19">
                <a:extLst>
                  <a:ext uri="{FF2B5EF4-FFF2-40B4-BE49-F238E27FC236}">
                    <a16:creationId xmlns:a16="http://schemas.microsoft.com/office/drawing/2014/main" id="{85708CFA-232E-4717-4DF4-877710A22884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0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FE483C76-7432-E0FB-8790-B314AD0F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2CE8B16-6203-07AE-E2EC-2A590F0B7C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2524" y="1607676"/>
            <a:ext cx="9736862" cy="482692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Our</a:t>
            </a:r>
            <a:r>
              <a:rPr kumimoji="0" lang="en-US" sz="2400" b="0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website: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https://finred.usalearning.gov/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LinkedIn: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https://www.linkedin.com/company/DoDFINRED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Facebook: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https://www.facebook.com/DoDFINRED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X: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6"/>
              </a:rPr>
              <a:t>https://www.X.com/DoDFINRED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Instagram: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7"/>
              </a:rPr>
              <a:t>https://www.instagram.com/DoDFINRED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YouTube: </a:t>
            </a:r>
            <a:r>
              <a:rPr kumimoji="0" lang="en-US" sz="2400" b="0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8"/>
              </a:rPr>
              <a:t>https://www.youtube.com/DoDFINRED</a:t>
            </a:r>
            <a:r>
              <a:rPr kumimoji="0" lang="en-US" sz="2400" b="0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sz="2400" b="0" i="0" u="none" strike="noStrike" kern="1200" cap="none" spc="-4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MilSpouse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Money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Mission: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9"/>
              </a:rPr>
              <a:t>https://www.milspousemoneymission.org</a:t>
            </a:r>
            <a:endParaRPr kumimoji="0" lang="en-US" sz="24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ABFC44ED-1312-9DB1-6F1E-2FD2CF4055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95021" y="4593526"/>
            <a:ext cx="2708729" cy="7620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Scan to visit finred.usalearning.gov</a:t>
            </a:r>
          </a:p>
        </p:txBody>
      </p:sp>
      <p:pic>
        <p:nvPicPr>
          <p:cNvPr id="63" name="Picture 1" descr="Website icon">
            <a:extLst>
              <a:ext uri="{FF2B5EF4-FFF2-40B4-BE49-F238E27FC236}">
                <a16:creationId xmlns:a16="http://schemas.microsoft.com/office/drawing/2014/main" id="{54E550E1-AAF3-16E6-195D-DFF1BB2626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9" y="1697781"/>
            <a:ext cx="457200" cy="457200"/>
          </a:xfrm>
          <a:prstGeom prst="rect">
            <a:avLst/>
          </a:prstGeom>
        </p:spPr>
      </p:pic>
      <p:pic>
        <p:nvPicPr>
          <p:cNvPr id="64" name="Picture 7" descr="MilSpouse Money Mission icon">
            <a:extLst>
              <a:ext uri="{FF2B5EF4-FFF2-40B4-BE49-F238E27FC236}">
                <a16:creationId xmlns:a16="http://schemas.microsoft.com/office/drawing/2014/main" id="{73B158D1-62CD-F20F-8709-C581A7E623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9" y="5681312"/>
            <a:ext cx="457200" cy="457200"/>
          </a:xfrm>
          <a:prstGeom prst="rect">
            <a:avLst/>
          </a:prstGeom>
        </p:spPr>
      </p:pic>
      <p:pic>
        <p:nvPicPr>
          <p:cNvPr id="65" name="Picture 6" descr="YouTube icon">
            <a:extLst>
              <a:ext uri="{FF2B5EF4-FFF2-40B4-BE49-F238E27FC236}">
                <a16:creationId xmlns:a16="http://schemas.microsoft.com/office/drawing/2014/main" id="{3AB0643D-9871-2F61-7F2A-83EC611B2EE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9" y="5001218"/>
            <a:ext cx="457200" cy="457200"/>
          </a:xfrm>
          <a:prstGeom prst="rect">
            <a:avLst/>
          </a:prstGeom>
        </p:spPr>
      </p:pic>
      <p:pic>
        <p:nvPicPr>
          <p:cNvPr id="66" name="Picture 5" descr="Instagram icon">
            <a:extLst>
              <a:ext uri="{FF2B5EF4-FFF2-40B4-BE49-F238E27FC236}">
                <a16:creationId xmlns:a16="http://schemas.microsoft.com/office/drawing/2014/main" id="{7DCC1B15-F765-EC9C-DE65-6254E8B4ACC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9" y="4356217"/>
            <a:ext cx="457200" cy="457200"/>
          </a:xfrm>
          <a:prstGeom prst="rect">
            <a:avLst/>
          </a:prstGeom>
        </p:spPr>
      </p:pic>
      <p:pic>
        <p:nvPicPr>
          <p:cNvPr id="67" name="Picture 4" descr="X icon">
            <a:extLst>
              <a:ext uri="{FF2B5EF4-FFF2-40B4-BE49-F238E27FC236}">
                <a16:creationId xmlns:a16="http://schemas.microsoft.com/office/drawing/2014/main" id="{5F988C0B-84E5-C0E3-92E8-701B536913F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09" y="3662725"/>
            <a:ext cx="457200" cy="457200"/>
          </a:xfrm>
          <a:prstGeom prst="rect">
            <a:avLst/>
          </a:prstGeom>
        </p:spPr>
      </p:pic>
      <p:pic>
        <p:nvPicPr>
          <p:cNvPr id="68" name="Picture 3" descr="Facebook icon">
            <a:extLst>
              <a:ext uri="{FF2B5EF4-FFF2-40B4-BE49-F238E27FC236}">
                <a16:creationId xmlns:a16="http://schemas.microsoft.com/office/drawing/2014/main" id="{370070CD-A010-23DF-C084-877A75A8709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9" y="3023223"/>
            <a:ext cx="457200" cy="457200"/>
          </a:xfrm>
          <a:prstGeom prst="rect">
            <a:avLst/>
          </a:prstGeom>
        </p:spPr>
      </p:pic>
      <p:pic>
        <p:nvPicPr>
          <p:cNvPr id="69" name="Picture 2" descr="LinkedIn icon">
            <a:extLst>
              <a:ext uri="{FF2B5EF4-FFF2-40B4-BE49-F238E27FC236}">
                <a16:creationId xmlns:a16="http://schemas.microsoft.com/office/drawing/2014/main" id="{C0EA5589-A6DC-C3BB-B8CC-DB408AC4E14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09" y="2360574"/>
            <a:ext cx="457200" cy="457200"/>
          </a:xfrm>
          <a:prstGeom prst="rect">
            <a:avLst/>
          </a:prstGeom>
        </p:spPr>
      </p:pic>
      <p:pic>
        <p:nvPicPr>
          <p:cNvPr id="71" name="Picture 70" descr="FINRED Website Homepage QR Code">
            <a:extLst>
              <a:ext uri="{FF2B5EF4-FFF2-40B4-BE49-F238E27FC236}">
                <a16:creationId xmlns:a16="http://schemas.microsoft.com/office/drawing/2014/main" id="{BD0238F4-73F5-0EC5-37AF-61770994AFA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0236" y="2565155"/>
            <a:ext cx="1808880" cy="1828800"/>
          </a:xfrm>
          <a:prstGeom prst="rect">
            <a:avLst/>
          </a:prstGeom>
        </p:spPr>
      </p:pic>
      <p:sp>
        <p:nvSpPr>
          <p:cNvPr id="72" name="Rounded Rectangle 13" descr="QR Code for Finred USA Learning webiste">
            <a:extLst>
              <a:ext uri="{FF2B5EF4-FFF2-40B4-BE49-F238E27FC236}">
                <a16:creationId xmlns:a16="http://schemas.microsoft.com/office/drawing/2014/main" id="{4503DC66-4595-B5E7-A9CF-BBD678B4FFF4}"/>
              </a:ext>
            </a:extLst>
          </p:cNvPr>
          <p:cNvSpPr>
            <a:spLocks noChangeAspect="1"/>
          </p:cNvSpPr>
          <p:nvPr/>
        </p:nvSpPr>
        <p:spPr>
          <a:xfrm>
            <a:off x="9842424" y="2450855"/>
            <a:ext cx="2024505" cy="2057400"/>
          </a:xfrm>
          <a:prstGeom prst="roundRect">
            <a:avLst>
              <a:gd name="adj" fmla="val 6296"/>
            </a:avLst>
          </a:prstGeom>
          <a:noFill/>
          <a:ln w="38100">
            <a:solidFill>
              <a:srgbClr val="3141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27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39CC-0BC4-B78D-51E2-49C648D1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49D74-80CC-F15D-8135-42913DC7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3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B5CA9-6B92-D65A-744A-231941AA14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4325" cy="3091543"/>
          </a:xfrm>
          <a:ln w="76200" cmpd="thinThick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What do you want </a:t>
            </a:r>
            <a:r>
              <a:rPr lang="en-US" sz="3600" b="1"/>
              <a:t>your life to look like at age 55?</a:t>
            </a:r>
            <a:endParaRPr lang="en-US" sz="3600" b="1" dirty="0"/>
          </a:p>
        </p:txBody>
      </p:sp>
      <p:pic>
        <p:nvPicPr>
          <p:cNvPr id="54" name="Content Placeholder 30" descr="Chat bubble outline">
            <a:extLst>
              <a:ext uri="{FF2B5EF4-FFF2-40B4-BE49-F238E27FC236}">
                <a16:creationId xmlns:a16="http://schemas.microsoft.com/office/drawing/2014/main" id="{FA7D467F-10CC-6E9D-B9DE-95CCCF2DD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2915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9FD796D-4BCF-AE95-0747-F4A9E81F6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/>
        </p:blipFill>
        <p:spPr>
          <a:xfrm>
            <a:off x="0" y="-2540"/>
            <a:ext cx="6937254" cy="68668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09FA4AB-98C7-7582-54DF-980937656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60"/>
            <a:ext cx="6937255" cy="6860260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E68C6EC-38F3-888A-BAB2-29D0EADEB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9800" y="1409121"/>
            <a:ext cx="7442200" cy="5446339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E2DEE-C760-365E-6D0F-0BDD34E7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100584"/>
            <a:ext cx="10222992" cy="9326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Why Save Now for Retirement?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ED2CE2-C65B-562C-36B7-DD40616C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>
                <a:solidFill>
                  <a:schemeClr val="bg1"/>
                </a:solidFill>
              </a:rPr>
              <a:pPr algn="l"/>
              <a:t>4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89508-0BB4-5AE9-2655-6F57E38FC4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72727" y="2093440"/>
            <a:ext cx="5183370" cy="40777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200" dirty="0"/>
              <a:t>Time is your ally</a:t>
            </a:r>
          </a:p>
          <a:p>
            <a:pPr marL="731520" lvl="1" indent="0">
              <a:spcAft>
                <a:spcPts val="24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 now and stay consistent</a:t>
            </a:r>
          </a:p>
          <a:p>
            <a:pPr>
              <a:spcAft>
                <a:spcPts val="2400"/>
              </a:spcAft>
            </a:pPr>
            <a:r>
              <a:rPr lang="en-US" sz="2200" dirty="0"/>
              <a:t>Inflation</a:t>
            </a:r>
          </a:p>
          <a:p>
            <a:pPr>
              <a:spcAft>
                <a:spcPts val="2400"/>
              </a:spcAft>
            </a:pPr>
            <a:r>
              <a:rPr lang="en-US" sz="2200" dirty="0"/>
              <a:t>Compound earnings</a:t>
            </a:r>
          </a:p>
          <a:p>
            <a:pPr>
              <a:spcAft>
                <a:spcPts val="2400"/>
              </a:spcAft>
            </a:pPr>
            <a:r>
              <a:rPr lang="en-US" sz="2200" dirty="0"/>
              <a:t>Matching contributions</a:t>
            </a:r>
          </a:p>
          <a:p>
            <a:pPr>
              <a:spcAft>
                <a:spcPts val="2400"/>
              </a:spcAft>
            </a:pPr>
            <a:r>
              <a:rPr lang="en-US" sz="2200" dirty="0"/>
              <a:t>Financial freedom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D5AF20-1141-EB38-3800-23056657F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4EB90FF-67C6-A67F-428C-4C524C8A72F8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14889A3-5053-C2C7-9359-442EA7778978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9252C4BF-4F6B-E06D-1D9B-B2E3983A1C43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8BB46C4-C9DC-8704-45DE-3D2044394E92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19">
                <a:extLst>
                  <a:ext uri="{FF2B5EF4-FFF2-40B4-BE49-F238E27FC236}">
                    <a16:creationId xmlns:a16="http://schemas.microsoft.com/office/drawing/2014/main" id="{EDA0E5A1-91A3-6801-C3E6-AC964AE43CD3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A2ECBBBC-C7BB-E09F-FB4E-E51B1F1B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pic>
        <p:nvPicPr>
          <p:cNvPr id="45" name="Graphic 44" descr="Chevron arrows with solid fill">
            <a:extLst>
              <a:ext uri="{FF2B5EF4-FFF2-40B4-BE49-F238E27FC236}">
                <a16:creationId xmlns:a16="http://schemas.microsoft.com/office/drawing/2014/main" id="{6AA14B4F-E607-5A0D-5763-AF07D1210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04983" y="2712290"/>
            <a:ext cx="451593" cy="45159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B4C317B-F26E-707E-DF71-E3F2F2E44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9801" y="4722176"/>
            <a:ext cx="733366" cy="7315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A038ABC-5105-10E5-A77D-82772DDF5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1952" y="5546598"/>
            <a:ext cx="489064" cy="54864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F240139-120E-7CC2-F411-3C3FD9BED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693" y="1897433"/>
            <a:ext cx="731583" cy="73158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7EC9ACD-748F-9CCF-591E-7C6B87AA2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9801" y="3099875"/>
            <a:ext cx="733366" cy="7315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0832AF0-684C-63A6-AD8E-960A241D1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9803" y="3918410"/>
            <a:ext cx="73336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4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F45DA-EDBC-ECAC-5C2B-2BE019A88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864FC12-0FD1-BB63-B380-B57CF2258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199" y="-2260"/>
            <a:ext cx="6734056" cy="6860260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6BC3336-07CE-0ADA-7E72-9BB0A6DC8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640" y="1409121"/>
            <a:ext cx="6309359" cy="5446339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3A526-B19A-9C16-C050-8A3FF9B3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100584"/>
            <a:ext cx="10222992" cy="9326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Retirement Savings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F5EFD-0358-B07B-D872-AF8EFFA5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5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1FD8F-3C34-2F2C-1721-8AD1FD0C2E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21120" y="1409121"/>
            <a:ext cx="5770879" cy="5446339"/>
          </a:xfrm>
        </p:spPr>
        <p:txBody>
          <a:bodyPr anchor="ctr">
            <a:normAutofit/>
          </a:bodyPr>
          <a:lstStyle/>
          <a:p>
            <a:pPr marL="365760"/>
            <a:r>
              <a:rPr lang="en-US" b="1" dirty="0"/>
              <a:t>Age started investing:</a:t>
            </a:r>
          </a:p>
          <a:p>
            <a:pPr marL="914400"/>
            <a:r>
              <a:rPr lang="en-US" sz="2600" dirty="0"/>
              <a:t>Mike – 18</a:t>
            </a:r>
          </a:p>
          <a:p>
            <a:pPr marL="914400"/>
            <a:r>
              <a:rPr lang="en-US" sz="2600" dirty="0"/>
              <a:t>John – 24</a:t>
            </a:r>
          </a:p>
          <a:p>
            <a:pPr marL="914400">
              <a:spcBef>
                <a:spcPts val="0"/>
              </a:spcBef>
            </a:pPr>
            <a:endParaRPr lang="en-US" dirty="0"/>
          </a:p>
          <a:p>
            <a:pPr marL="365760"/>
            <a:r>
              <a:rPr lang="en-US" b="1" dirty="0"/>
              <a:t>TSP contribution:</a:t>
            </a:r>
          </a:p>
          <a:p>
            <a:pPr marL="365760"/>
            <a:r>
              <a:rPr lang="en-US" dirty="0"/>
              <a:t>	</a:t>
            </a:r>
            <a:r>
              <a:rPr lang="en-US" sz="2600" dirty="0"/>
              <a:t>Mike – 5% basic pay</a:t>
            </a:r>
          </a:p>
          <a:p>
            <a:pPr marL="365760"/>
            <a:r>
              <a:rPr lang="en-US" sz="2600" dirty="0"/>
              <a:t>	John – None</a:t>
            </a:r>
          </a:p>
          <a:p>
            <a:pPr marL="365760">
              <a:spcBef>
                <a:spcPts val="0"/>
              </a:spcBef>
            </a:pPr>
            <a:r>
              <a:rPr lang="en-US" dirty="0"/>
              <a:t>	</a:t>
            </a:r>
          </a:p>
          <a:p>
            <a:pPr marL="365760"/>
            <a:r>
              <a:rPr lang="en-US" b="1" dirty="0"/>
              <a:t>Estimated earnings by age 62:</a:t>
            </a:r>
          </a:p>
          <a:p>
            <a:pPr marL="365760"/>
            <a:r>
              <a:rPr lang="en-US" dirty="0"/>
              <a:t>	</a:t>
            </a:r>
            <a:r>
              <a:rPr lang="en-US" sz="2600" dirty="0"/>
              <a:t>Mike – $507,000</a:t>
            </a:r>
          </a:p>
          <a:p>
            <a:pPr marL="365760"/>
            <a:r>
              <a:rPr lang="en-US" sz="2600" dirty="0"/>
              <a:t>	John – $350,000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6EC929-BD93-B1B5-8E9E-B51F92CA0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CCDA38-6BB5-3988-7CB2-CB53C94AE871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6F560C3-B197-EDD4-0C34-97E6D5D0F711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147B98B0-8C85-9829-F51B-111B6450E1B0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6413066-2D5E-5560-9E25-25FA691B0872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19">
                <a:extLst>
                  <a:ext uri="{FF2B5EF4-FFF2-40B4-BE49-F238E27FC236}">
                    <a16:creationId xmlns:a16="http://schemas.microsoft.com/office/drawing/2014/main" id="{6E0CA004-3174-E5BA-7AA5-3788EFA29C1A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792B379C-753D-42C3-9810-D26F961C1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pic>
        <p:nvPicPr>
          <p:cNvPr id="39" name="Graphic 38" descr="Chevron arrows with solid fill">
            <a:extLst>
              <a:ext uri="{FF2B5EF4-FFF2-40B4-BE49-F238E27FC236}">
                <a16:creationId xmlns:a16="http://schemas.microsoft.com/office/drawing/2014/main" id="{821CB144-CC2E-57DF-64C4-BB6143E88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44587" y="1501969"/>
            <a:ext cx="548640" cy="548640"/>
          </a:xfrm>
          <a:prstGeom prst="rect">
            <a:avLst/>
          </a:prstGeom>
        </p:spPr>
      </p:pic>
      <p:pic>
        <p:nvPicPr>
          <p:cNvPr id="41" name="Graphic 40" descr="Chevron arrows with solid fill">
            <a:extLst>
              <a:ext uri="{FF2B5EF4-FFF2-40B4-BE49-F238E27FC236}">
                <a16:creationId xmlns:a16="http://schemas.microsoft.com/office/drawing/2014/main" id="{20029609-F6BF-A6DE-4CC7-3BAC040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44587" y="3338528"/>
            <a:ext cx="548640" cy="548640"/>
          </a:xfrm>
          <a:prstGeom prst="rect">
            <a:avLst/>
          </a:prstGeom>
        </p:spPr>
      </p:pic>
      <p:pic>
        <p:nvPicPr>
          <p:cNvPr id="27" name="Graphic 26" descr="Chevron arrows with solid fill">
            <a:extLst>
              <a:ext uri="{FF2B5EF4-FFF2-40B4-BE49-F238E27FC236}">
                <a16:creationId xmlns:a16="http://schemas.microsoft.com/office/drawing/2014/main" id="{1F3BA939-970C-B74A-2369-F6DE436F9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44587" y="5218100"/>
            <a:ext cx="548640" cy="548640"/>
          </a:xfrm>
          <a:prstGeom prst="rect">
            <a:avLst/>
          </a:prstGeom>
        </p:spPr>
      </p:pic>
      <p:pic>
        <p:nvPicPr>
          <p:cNvPr id="6" name="Picture 5" descr="Image showing TSP contribution information">
            <a:extLst>
              <a:ext uri="{FF2B5EF4-FFF2-40B4-BE49-F238E27FC236}">
                <a16:creationId xmlns:a16="http://schemas.microsoft.com/office/drawing/2014/main" id="{6C7B670D-121B-6552-E1DB-736A43687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6" y="1296418"/>
            <a:ext cx="5083024" cy="2712642"/>
          </a:xfrm>
          <a:prstGeom prst="rect">
            <a:avLst/>
          </a:prstGeom>
          <a:ln w="12700">
            <a:solidFill>
              <a:srgbClr val="083554"/>
            </a:solidFill>
          </a:ln>
        </p:spPr>
      </p:pic>
      <p:pic>
        <p:nvPicPr>
          <p:cNvPr id="8" name="Picture 7" descr="Image showing retirement savings and the ammount earned by age.">
            <a:extLst>
              <a:ext uri="{FF2B5EF4-FFF2-40B4-BE49-F238E27FC236}">
                <a16:creationId xmlns:a16="http://schemas.microsoft.com/office/drawing/2014/main" id="{0582B1F7-20FD-5B3B-1D3C-88B497F865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6" y="4088897"/>
            <a:ext cx="5083024" cy="2709731"/>
          </a:xfrm>
          <a:prstGeom prst="rect">
            <a:avLst/>
          </a:prstGeom>
          <a:ln w="12700">
            <a:solidFill>
              <a:srgbClr val="083554"/>
            </a:solidFill>
          </a:ln>
        </p:spPr>
      </p:pic>
    </p:spTree>
    <p:extLst>
      <p:ext uri="{BB962C8B-B14F-4D97-AF65-F5344CB8AC3E}">
        <p14:creationId xmlns:p14="http://schemas.microsoft.com/office/powerpoint/2010/main" val="3413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F499C6-10F2-929A-A62C-D8FBFBAC9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B179-15D2-8C53-3CD8-3815E0A5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Knowledge Check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66A2B-0AA7-D48C-9F84-BBD9AA4A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40FFA-A231-CA3C-7985-D97C5E7FC3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1240" cy="3091543"/>
          </a:xfrm>
          <a:ln w="50800" cmpd="dbl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Retirement savings grow faster when they benefit from ______ ______, because your money earns returns not only on the original contributions but also on the interest earned on </a:t>
            </a:r>
            <a:r>
              <a:rPr lang="en-US" sz="3600" b="1"/>
              <a:t>those contributions.</a:t>
            </a:r>
            <a:endParaRPr lang="en-US" sz="3600" b="1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BB9EEB-AAC7-8EC4-59D8-CA8703C8CD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3838" y="5334869"/>
            <a:ext cx="9921240" cy="1152144"/>
          </a:xfrm>
          <a:solidFill>
            <a:srgbClr val="0835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Compound </a:t>
            </a:r>
            <a:r>
              <a:rPr lang="en-US" b="1" dirty="0">
                <a:solidFill>
                  <a:schemeClr val="bg1"/>
                </a:solidFill>
              </a:rPr>
              <a:t>earnings</a:t>
            </a:r>
          </a:p>
        </p:txBody>
      </p:sp>
      <p:pic>
        <p:nvPicPr>
          <p:cNvPr id="32" name="Content Placeholder 30">
            <a:extLst>
              <a:ext uri="{FF2B5EF4-FFF2-40B4-BE49-F238E27FC236}">
                <a16:creationId xmlns:a16="http://schemas.microsoft.com/office/drawing/2014/main" id="{9DD908F1-9A07-35E8-0C8B-0E28A314A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3347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F2C66B-7DC6-698B-3337-290754B4D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9E7D-A139-62FA-EF45-B6D88301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5E26C-2483-9FA3-2738-A9449A5C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7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00F32-BDBA-30AB-5678-222932AF02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4325" cy="3091543"/>
          </a:xfrm>
          <a:ln w="76200" cmpd="thinThick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What are some barriers you may face when trying to save for retirement?</a:t>
            </a:r>
          </a:p>
        </p:txBody>
      </p:sp>
      <p:pic>
        <p:nvPicPr>
          <p:cNvPr id="79" name="Content Placeholder 30" descr="Chat bubble outline">
            <a:extLst>
              <a:ext uri="{FF2B5EF4-FFF2-40B4-BE49-F238E27FC236}">
                <a16:creationId xmlns:a16="http://schemas.microsoft.com/office/drawing/2014/main" id="{EA9753DE-90F9-5ED7-13C3-A47D1E02F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2915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3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A3333-7D44-67A2-A821-BAC57A7E3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FE19842-AEEA-7625-FA06-69F627D7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45"/>
          <a:stretch/>
        </p:blipFill>
        <p:spPr>
          <a:xfrm>
            <a:off x="-1" y="198739"/>
            <a:ext cx="5190795" cy="665926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2D47BB0-8D3F-DD55-07F8-24EF094E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274" y="21585"/>
            <a:ext cx="6353873" cy="6858000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B0A26-7BE7-5ED6-59BB-3971010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552" y="100584"/>
            <a:ext cx="10222992" cy="9326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Blended Retirement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67599-C5C6-0983-4851-BC49178B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>
                <a:solidFill>
                  <a:schemeClr val="bg1"/>
                </a:solidFill>
              </a:rPr>
              <a:pPr algn="l"/>
              <a:t>8</a:t>
            </a:fld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DF4A62-0711-E515-323A-F798219BC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F896FC-1DB6-FE0C-EE1F-07EFA2ED594F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6C5EBA1-69D2-2296-AB96-59622CCF396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E0EF2EF6-517D-0B29-3029-1A6A31F71282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626C4DA-B916-763F-6A5B-90C8A4D5F4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19">
                <a:extLst>
                  <a:ext uri="{FF2B5EF4-FFF2-40B4-BE49-F238E27FC236}">
                    <a16:creationId xmlns:a16="http://schemas.microsoft.com/office/drawing/2014/main" id="{2E1350A7-B765-F244-CB9B-228C77323EBE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A6AFB402-D14A-BE6C-2024-5B44F2FB8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450707B-8628-93AD-4DA0-D729EB8A2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9050" y="1409120"/>
            <a:ext cx="7442200" cy="5445591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4F739-F488-E74F-B7A4-CA0836E659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28415" y="1893811"/>
            <a:ext cx="5183370" cy="4689437"/>
          </a:xfrm>
        </p:spPr>
        <p:txBody>
          <a:bodyPr>
            <a:normAutofit/>
          </a:bodyPr>
          <a:lstStyle/>
          <a:p>
            <a:pPr marL="365760">
              <a:spcAft>
                <a:spcPts val="600"/>
              </a:spcAft>
            </a:pPr>
            <a:r>
              <a:rPr lang="en-US" dirty="0"/>
              <a:t>Defined Benefit</a:t>
            </a:r>
          </a:p>
          <a:p>
            <a:pPr marL="1280160" lvl="1" indent="0"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Pension</a:t>
            </a:r>
          </a:p>
          <a:p>
            <a:pPr marL="365760">
              <a:spcAft>
                <a:spcPts val="600"/>
              </a:spcAft>
            </a:pPr>
            <a:r>
              <a:rPr lang="en-US" dirty="0"/>
              <a:t>Defined Contribution</a:t>
            </a:r>
          </a:p>
          <a:p>
            <a:pPr marL="1280160" lvl="1" indent="0"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Thrift Savings Plan</a:t>
            </a:r>
          </a:p>
          <a:p>
            <a:pPr marL="365760">
              <a:spcAft>
                <a:spcPts val="600"/>
              </a:spcAft>
            </a:pPr>
            <a:r>
              <a:rPr lang="en-US" dirty="0"/>
              <a:t>Continuation Pay</a:t>
            </a:r>
          </a:p>
          <a:p>
            <a:pPr marL="1280160" lvl="1" indent="0"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Mid-career bonus</a:t>
            </a:r>
          </a:p>
          <a:p>
            <a:pPr marL="365760">
              <a:spcAft>
                <a:spcPts val="600"/>
              </a:spcAft>
            </a:pPr>
            <a:r>
              <a:rPr lang="en-US" dirty="0"/>
              <a:t>Lump Sum Option</a:t>
            </a:r>
          </a:p>
          <a:p>
            <a:pPr marL="1280160" lvl="1" indent="0"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Discounted portion of retired pay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431A4-91F0-9BB8-0536-4B105B3B86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07702" y="5295468"/>
            <a:ext cx="1266825" cy="381000"/>
          </a:xfrm>
        </p:spPr>
        <p:txBody>
          <a:bodyPr anchor="ctr">
            <a:normAutofit/>
          </a:bodyPr>
          <a:lstStyle/>
          <a:p>
            <a:pPr algn="ctr"/>
            <a:r>
              <a:rPr lang="en-US" sz="1600" b="1" i="1" dirty="0"/>
              <a:t>BRS Guide</a:t>
            </a:r>
          </a:p>
        </p:txBody>
      </p:sp>
      <p:pic>
        <p:nvPicPr>
          <p:cNvPr id="41" name="Content Placeholder 31">
            <a:extLst>
              <a:ext uri="{FF2B5EF4-FFF2-40B4-BE49-F238E27FC236}">
                <a16:creationId xmlns:a16="http://schemas.microsoft.com/office/drawing/2014/main" id="{096C9918-74F5-FB83-4CE8-3A7830295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7517" y="4935399"/>
            <a:ext cx="731520" cy="731520"/>
          </a:xfrm>
          <a:prstGeom prst="rect">
            <a:avLst/>
          </a:prstGeom>
        </p:spPr>
      </p:pic>
      <p:pic>
        <p:nvPicPr>
          <p:cNvPr id="43" name="Content Placeholder 33">
            <a:extLst>
              <a:ext uri="{FF2B5EF4-FFF2-40B4-BE49-F238E27FC236}">
                <a16:creationId xmlns:a16="http://schemas.microsoft.com/office/drawing/2014/main" id="{666C5D8A-AB99-8FB7-6745-952771423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7517" y="2815820"/>
            <a:ext cx="731519" cy="729677"/>
          </a:xfrm>
          <a:prstGeom prst="rect">
            <a:avLst/>
          </a:prstGeom>
        </p:spPr>
      </p:pic>
      <p:pic>
        <p:nvPicPr>
          <p:cNvPr id="44" name="Content Placeholder 35">
            <a:extLst>
              <a:ext uri="{FF2B5EF4-FFF2-40B4-BE49-F238E27FC236}">
                <a16:creationId xmlns:a16="http://schemas.microsoft.com/office/drawing/2014/main" id="{F02CEFD5-A1B0-5B87-5DDA-97A537978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0377" y="1665071"/>
            <a:ext cx="685800" cy="9144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2DEF59E2-BB6E-FC49-8764-2DCBFD0A7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797" y="3844761"/>
            <a:ext cx="822960" cy="822960"/>
          </a:xfrm>
          <a:prstGeom prst="rect">
            <a:avLst/>
          </a:prstGeom>
          <a:noFill/>
        </p:spPr>
      </p:pic>
      <p:pic>
        <p:nvPicPr>
          <p:cNvPr id="29" name="Picture 28" descr="QR Code for BRS Guide">
            <a:extLst>
              <a:ext uri="{FF2B5EF4-FFF2-40B4-BE49-F238E27FC236}">
                <a16:creationId xmlns:a16="http://schemas.microsoft.com/office/drawing/2014/main" id="{FD7F7AF9-AA22-2C7D-D6FC-A944966BE5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474" y="5696712"/>
            <a:ext cx="1097280" cy="1097280"/>
          </a:xfrm>
          <a:prstGeom prst="rect">
            <a:avLst/>
          </a:prstGeom>
        </p:spPr>
      </p:pic>
      <p:pic>
        <p:nvPicPr>
          <p:cNvPr id="30" name="Graphic 29" descr="Chevron arrows with solid fill">
            <a:extLst>
              <a:ext uri="{FF2B5EF4-FFF2-40B4-BE49-F238E27FC236}">
                <a16:creationId xmlns:a16="http://schemas.microsoft.com/office/drawing/2014/main" id="{087F5607-E69C-2903-85D4-2501E7FE4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602764" y="2348036"/>
            <a:ext cx="548640" cy="548640"/>
          </a:xfrm>
          <a:prstGeom prst="rect">
            <a:avLst/>
          </a:prstGeom>
        </p:spPr>
      </p:pic>
      <p:pic>
        <p:nvPicPr>
          <p:cNvPr id="31" name="Graphic 30" descr="Chevron arrows with solid fill">
            <a:extLst>
              <a:ext uri="{FF2B5EF4-FFF2-40B4-BE49-F238E27FC236}">
                <a16:creationId xmlns:a16="http://schemas.microsoft.com/office/drawing/2014/main" id="{926949F9-93FC-83A6-DE84-4054B83F4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602764" y="3395351"/>
            <a:ext cx="548640" cy="548640"/>
          </a:xfrm>
          <a:prstGeom prst="rect">
            <a:avLst/>
          </a:prstGeom>
        </p:spPr>
      </p:pic>
      <p:pic>
        <p:nvPicPr>
          <p:cNvPr id="39" name="Graphic 38" descr="Chevron arrows with solid fill">
            <a:extLst>
              <a:ext uri="{FF2B5EF4-FFF2-40B4-BE49-F238E27FC236}">
                <a16:creationId xmlns:a16="http://schemas.microsoft.com/office/drawing/2014/main" id="{9FE2CC42-9BF8-996F-0857-B4A057701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602764" y="4451178"/>
            <a:ext cx="548640" cy="548640"/>
          </a:xfrm>
          <a:prstGeom prst="rect">
            <a:avLst/>
          </a:prstGeom>
        </p:spPr>
      </p:pic>
      <p:pic>
        <p:nvPicPr>
          <p:cNvPr id="46" name="Graphic 45" descr="Chevron arrows with solid fill">
            <a:extLst>
              <a:ext uri="{FF2B5EF4-FFF2-40B4-BE49-F238E27FC236}">
                <a16:creationId xmlns:a16="http://schemas.microsoft.com/office/drawing/2014/main" id="{713621FD-23E9-1857-18E4-42E2C2CDB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602764" y="551843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2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092DF-D377-A74A-C6C9-5236B14AA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5C1274E-9907-669F-7857-011E926D7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199" y="-2260"/>
            <a:ext cx="6734056" cy="6860260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1301B92-06A0-B8BD-AA0E-DF356BCA9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1527" y="1409121"/>
            <a:ext cx="5430472" cy="5446339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23C07-7AD1-E749-68DD-85F38824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100584"/>
            <a:ext cx="10222992" cy="9326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Defined Benefit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9264E8-1E01-17F7-83D3-24496D52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9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B2511-BC2A-4717-F824-9A72EDB511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4616" y="2218635"/>
            <a:ext cx="5316592" cy="4117635"/>
          </a:xfrm>
        </p:spPr>
        <p:txBody>
          <a:bodyPr>
            <a:normAutofit lnSpcReduction="10000"/>
          </a:bodyPr>
          <a:lstStyle/>
          <a:p>
            <a:pPr marL="365760">
              <a:spcAft>
                <a:spcPts val="3000"/>
              </a:spcAft>
            </a:pPr>
            <a:r>
              <a:rPr lang="en-US" dirty="0"/>
              <a:t>Earned after 20 qualifying years of service </a:t>
            </a:r>
          </a:p>
          <a:p>
            <a:pPr marL="365760">
              <a:spcAft>
                <a:spcPts val="3000"/>
              </a:spcAft>
            </a:pPr>
            <a:r>
              <a:rPr lang="en-US" dirty="0"/>
              <a:t>2.0% </a:t>
            </a:r>
            <a:r>
              <a:rPr lang="en-US" b="1" dirty="0"/>
              <a:t>x</a:t>
            </a:r>
            <a:r>
              <a:rPr lang="en-US" dirty="0"/>
              <a:t> Years Served </a:t>
            </a:r>
            <a:r>
              <a:rPr lang="en-US" b="1" dirty="0"/>
              <a:t>x</a:t>
            </a:r>
            <a:r>
              <a:rPr lang="en-US" dirty="0"/>
              <a:t> Retired Pay Base</a:t>
            </a:r>
          </a:p>
          <a:p>
            <a:pPr marL="365760">
              <a:spcAft>
                <a:spcPts val="3000"/>
              </a:spcAft>
            </a:pPr>
            <a:r>
              <a:rPr lang="en-US" dirty="0"/>
              <a:t>National Guard/Reserve member: Total number of retirement points/360 = Equivalent years of service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19E4DF-7541-CB3B-07A9-39268914E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5DE6172-27CB-0D71-A380-71191D8E808F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23E38D-E0F4-E61E-9AB1-53F5DFBE2149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4AC02057-1A83-39B4-37F4-A72D47E92778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94B720C-1EAD-B55D-2AFC-8CE2F14DB708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19">
                <a:extLst>
                  <a:ext uri="{FF2B5EF4-FFF2-40B4-BE49-F238E27FC236}">
                    <a16:creationId xmlns:a16="http://schemas.microsoft.com/office/drawing/2014/main" id="{3D876AE6-B608-3459-72E9-DA4B41D678F7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1565C260-1672-6EB4-F86A-97E90AFCD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pic>
        <p:nvPicPr>
          <p:cNvPr id="39" name="Graphic 38" descr="Chevron arrows with solid fill">
            <a:extLst>
              <a:ext uri="{FF2B5EF4-FFF2-40B4-BE49-F238E27FC236}">
                <a16:creationId xmlns:a16="http://schemas.microsoft.com/office/drawing/2014/main" id="{3C624DB3-C3DE-1059-D8F7-90D695F36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81822" y="2127444"/>
            <a:ext cx="548640" cy="548640"/>
          </a:xfrm>
          <a:prstGeom prst="rect">
            <a:avLst/>
          </a:prstGeom>
        </p:spPr>
      </p:pic>
      <p:pic>
        <p:nvPicPr>
          <p:cNvPr id="41" name="Graphic 40" descr="Chevron arrows with solid fill">
            <a:extLst>
              <a:ext uri="{FF2B5EF4-FFF2-40B4-BE49-F238E27FC236}">
                <a16:creationId xmlns:a16="http://schemas.microsoft.com/office/drawing/2014/main" id="{57A60100-5766-23F6-805E-62D2C89AC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81822" y="3321383"/>
            <a:ext cx="548640" cy="548640"/>
          </a:xfrm>
          <a:prstGeom prst="rect">
            <a:avLst/>
          </a:prstGeom>
        </p:spPr>
      </p:pic>
      <p:pic>
        <p:nvPicPr>
          <p:cNvPr id="27" name="Graphic 26" descr="Chevron arrows with solid fill">
            <a:extLst>
              <a:ext uri="{FF2B5EF4-FFF2-40B4-BE49-F238E27FC236}">
                <a16:creationId xmlns:a16="http://schemas.microsoft.com/office/drawing/2014/main" id="{1B291E72-1AFB-0625-D4E4-4D1B3DE47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81822" y="4505630"/>
            <a:ext cx="548640" cy="5486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8A849C-5806-190E-A097-95973BE54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9" y="1750239"/>
            <a:ext cx="6512189" cy="4212388"/>
          </a:xfrm>
          <a:prstGeom prst="rect">
            <a:avLst/>
          </a:prstGeom>
          <a:ln w="12700">
            <a:solidFill>
              <a:srgbClr val="083554"/>
            </a:solidFill>
          </a:ln>
        </p:spPr>
      </p:pic>
    </p:spTree>
    <p:extLst>
      <p:ext uri="{BB962C8B-B14F-4D97-AF65-F5344CB8AC3E}">
        <p14:creationId xmlns:p14="http://schemas.microsoft.com/office/powerpoint/2010/main" val="692565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4"/>
  <p:tag name="ARTICULATE_PROJECT_OPEN" val="0"/>
</p:tagLst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16822</TotalTime>
  <Words>930</Words>
  <Application>Microsoft Office PowerPoint</Application>
  <PresentationFormat>Widescreen</PresentationFormat>
  <Paragraphs>176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Aptos</vt:lpstr>
      <vt:lpstr>Arial</vt:lpstr>
      <vt:lpstr>Arial Black</vt:lpstr>
      <vt:lpstr>Calibri</vt:lpstr>
      <vt:lpstr>Calibri Light</vt:lpstr>
      <vt:lpstr>Open Sans</vt:lpstr>
      <vt:lpstr>Saira SemiCondensed SemiBold</vt:lpstr>
      <vt:lpstr>Wingdings</vt:lpstr>
      <vt:lpstr>Office 2013 - 2022 Theme</vt:lpstr>
      <vt:lpstr>1_Office 2013 - 2022 Theme</vt:lpstr>
      <vt:lpstr>2_Office 2013 - 2022 Theme</vt:lpstr>
      <vt:lpstr>Blended Retirement System (BRS)</vt:lpstr>
      <vt:lpstr>Agenda</vt:lpstr>
      <vt:lpstr>Discussion</vt:lpstr>
      <vt:lpstr>Why Save Now for Retirement?</vt:lpstr>
      <vt:lpstr>Retirement Savings</vt:lpstr>
      <vt:lpstr>Knowledge Check</vt:lpstr>
      <vt:lpstr>Discussion</vt:lpstr>
      <vt:lpstr>Blended Retirement System</vt:lpstr>
      <vt:lpstr>Defined Benefit</vt:lpstr>
      <vt:lpstr>Defined Contribution</vt:lpstr>
      <vt:lpstr>Leave and Earnings Statement (LES)</vt:lpstr>
      <vt:lpstr>Continuation Pay</vt:lpstr>
      <vt:lpstr>Lump Sum Option</vt:lpstr>
      <vt:lpstr>Knowledge Check</vt:lpstr>
      <vt:lpstr>Knowledge Check</vt:lpstr>
      <vt:lpstr>Thrift Savings Plan Basics</vt:lpstr>
      <vt:lpstr>Thrift Savings Plan</vt:lpstr>
      <vt:lpstr>TSP Summary</vt:lpstr>
      <vt:lpstr>Knowledge Check</vt:lpstr>
      <vt:lpstr>Knowledge Check</vt:lpstr>
      <vt:lpstr>Discussion</vt:lpstr>
      <vt:lpstr>Savings and Pay</vt:lpstr>
      <vt:lpstr>Discussion</vt:lpstr>
      <vt:lpstr>Managing Retirement Savings</vt:lpstr>
      <vt:lpstr>Discussion</vt:lpstr>
      <vt:lpstr>Financial Readiness Resources</vt:lpstr>
      <vt:lpstr>Thank You!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Jurgemeyer, Jeffrey A RDML USN C5F</dc:creator>
  <cp:lastModifiedBy>Long, Pressy K.</cp:lastModifiedBy>
  <cp:revision>1098</cp:revision>
  <cp:lastPrinted>2025-03-27T11:19:26Z</cp:lastPrinted>
  <dcterms:created xsi:type="dcterms:W3CDTF">2024-11-05T09:49:04Z</dcterms:created>
  <dcterms:modified xsi:type="dcterms:W3CDTF">2026-01-29T21:53:27Z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1b8b91c-28ee-4d1f-b2ad-f390f537babc_Enabled">
    <vt:lpwstr>true</vt:lpwstr>
  </property>
  <property fmtid="{D5CDD505-2E9C-101B-9397-08002B2CF9AE}" pid="3" name="MSIP_Label_21b8b91c-28ee-4d1f-b2ad-f390f537babc_SetDate">
    <vt:lpwstr>2024-12-16T18:26:31Z</vt:lpwstr>
  </property>
  <property fmtid="{D5CDD505-2E9C-101B-9397-08002B2CF9AE}" pid="4" name="MSIP_Label_21b8b91c-28ee-4d1f-b2ad-f390f537babc_Method">
    <vt:lpwstr>Privileged</vt:lpwstr>
  </property>
  <property fmtid="{D5CDD505-2E9C-101B-9397-08002B2CF9AE}" pid="5" name="MSIP_Label_21b8b91c-28ee-4d1f-b2ad-f390f537babc_Name">
    <vt:lpwstr>Public USAA EF</vt:lpwstr>
  </property>
  <property fmtid="{D5CDD505-2E9C-101B-9397-08002B2CF9AE}" pid="6" name="MSIP_Label_21b8b91c-28ee-4d1f-b2ad-f390f537babc_SiteId">
    <vt:lpwstr>ecba9361-f186-473c-a3a8-60af39258895</vt:lpwstr>
  </property>
  <property fmtid="{D5CDD505-2E9C-101B-9397-08002B2CF9AE}" pid="7" name="MSIP_Label_21b8b91c-28ee-4d1f-b2ad-f390f537babc_ActionId">
    <vt:lpwstr>9f17914f-c165-4d0f-8ef6-77d7c1c22078</vt:lpwstr>
  </property>
  <property fmtid="{D5CDD505-2E9C-101B-9397-08002B2CF9AE}" pid="8" name="MSIP_Label_21b8b91c-28ee-4d1f-b2ad-f390f537babc_ContentBits">
    <vt:lpwstr>0</vt:lpwstr>
  </property>
  <property fmtid="{D5CDD505-2E9C-101B-9397-08002B2CF9AE}" pid="9" name="ArticulateGUID">
    <vt:lpwstr>C6F200D4-6F59-4AF7-B611-20210EF54A2D</vt:lpwstr>
  </property>
  <property fmtid="{D5CDD505-2E9C-101B-9397-08002B2CF9AE}" pid="10" name="ArticulatePath">
    <vt:lpwstr>MasterPurpleTouchpoint_VestingInTheTSP_PPT</vt:lpwstr>
  </property>
</Properties>
</file>